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41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4" r:id="rId11"/>
    <p:sldId id="263" r:id="rId12"/>
    <p:sldId id="266" r:id="rId13"/>
    <p:sldId id="267" r:id="rId14"/>
    <p:sldId id="268" r:id="rId15"/>
    <p:sldId id="269" r:id="rId16"/>
    <p:sldId id="270" r:id="rId17"/>
    <p:sldId id="3844" r:id="rId18"/>
    <p:sldId id="271" r:id="rId19"/>
    <p:sldId id="3845" r:id="rId20"/>
    <p:sldId id="272" r:id="rId21"/>
    <p:sldId id="273" r:id="rId22"/>
    <p:sldId id="275" r:id="rId23"/>
    <p:sldId id="276" r:id="rId24"/>
    <p:sldId id="277" r:id="rId25"/>
    <p:sldId id="27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708B4E-CEE6-7A81-C8D3-2D0425C3E63C}" name="StaffordSmith Bethany - Genetics Counsellor" initials="BS" userId="S::bethany.staffordsmith@uhl-tr.nhs.uk::a47a477a-5c4a-435f-8bb5-72de56ebd3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D4AFF-8A84-5839-8964-F91591409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90CCA2-AD3A-4217-E615-4D37D2BB8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E6A07-B658-AC29-65AC-E4EC9E2C9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4660B-01E1-931A-829B-BBA67D149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E77AA-178F-06D4-0F59-B99471B5D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2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DF10F-9943-6D58-7524-DCB16B16D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646F6-24BC-0206-4AD1-75A094B8E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E633C-A233-48B5-0AEF-889303759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28254-76BB-4885-5ACE-77BA79CF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A4ED0-47F4-F8F3-4C1C-E7DAB59C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44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052A5C-311C-54B6-EEEE-40CC44114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FD4E15-9D0F-4A42-7DCD-98BACF9D2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5B89A-29FD-1008-8D6F-5AFE192F2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1AF12-03D6-3D67-4B46-35FDB1384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260FE-B04A-9D3E-DFFF-9B5BC47BD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30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247F4-41A7-FE9B-81BD-6C9F55552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A1C55-F1EF-006F-963C-52470393A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11DC9-C0A9-28B1-4608-96A18E4A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412EA-27D4-EA97-8A81-BF025FCA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A5863-93C5-F896-5513-18373C8F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49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7321-06C1-5219-EF9C-E708523E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86645-3F2D-8DC9-F6B0-440E22D74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6E2E8-7667-511E-EDFD-9D74A252E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2501F-B113-E80C-AABA-DE5E7A254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B5429-2702-DE16-1C03-65DE37A0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17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A13C7-EE0E-D57E-138B-87483C04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0B71A-76B0-CDC8-88EE-B467AB4F3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AFBED8-71B6-31B2-EDC7-8ED6F6BF4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B35AD4-E077-5D6C-270E-C5D31F26D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37269-A062-FC9B-4489-8F79B107C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4764B-2749-D917-A99F-7DEBBC80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98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47060-D2EC-1328-1C40-E24D536F1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F24BC-A70A-B2ED-FDBA-9A66C330F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5CAF3-320C-A3D2-CD95-1B9729A71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432546-A049-B06C-D0C5-77BE861C7D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546F6A-8287-440C-1BAA-963EF485A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A2FF02-A92B-45DF-4FC5-DFFE04F10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1B8466-1ECC-CBED-D7DF-DF3F30E57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1495C-8280-2863-9456-B5F23795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59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8C241-EB27-1F70-01DD-BFBF81F9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882BF-C987-50BF-C87B-22534FE9D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1B837B-6252-7FE1-642A-7B090AE71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30711-9A34-A998-A43E-60D7BF93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135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BD4DBC-FF4F-E3EA-B0C3-616369069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E46D48-1FB5-492E-5BEA-FFF782F40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A3A34-D6ED-71E8-7771-7649E98FD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018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27CA5-E064-0250-83E4-D4465385F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0B833-68D7-86CB-8605-080D58EFE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D1D62-5B6F-0F17-C7B4-8C0EDB9D5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8CE54-6FD2-B338-07FD-D98955629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D57F0C-E2EE-8CAE-C02A-E2754223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78BC3-8A02-5E61-ECBB-B97A3BDB2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7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3DF2A-3F4D-AB88-D150-92223467E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E9F4E0-5553-E765-A19E-35D481150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EB62F-2900-23C3-C63E-2F2CF5366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47717-832D-801C-FBC3-4AAFF4D5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7CF254-CD6D-1D3D-91DC-66CC3A411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E8D1F-572E-B16D-07F1-032B2D307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6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78E67-39F4-17D8-A8B3-0256EA77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812A4-AB97-8175-3234-5F4CAC511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1FFF1-8ADF-1AAD-4A86-1C66EED0A1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C2E6C-2C6B-463C-913E-88BD05E0AAB5}" type="datetimeFigureOut">
              <a:rPr lang="en-GB" smtClean="0"/>
              <a:t>26/06/2025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D237E-1846-9988-F9BA-E6CE84495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D5433-986A-5DEF-0CA4-9D5EEBA62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DB2E7-FBE0-4B94-9E7B-7B6A7C17E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75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0B60F-DC0A-F660-E511-17EEF45E4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 fontScale="90000"/>
          </a:bodyPr>
          <a:lstStyle/>
          <a:p>
            <a:pPr algn="l"/>
            <a:r>
              <a:rPr lang="en-GB" sz="4800" dirty="0">
                <a:solidFill>
                  <a:srgbClr val="FFFFFF"/>
                </a:solidFill>
              </a:rPr>
              <a:t>Lynch Syndrome Questionnaire Analysis</a:t>
            </a:r>
            <a:br>
              <a:rPr lang="en-GB" sz="4800" dirty="0">
                <a:solidFill>
                  <a:srgbClr val="FFFFFF"/>
                </a:solidFill>
              </a:rPr>
            </a:br>
            <a:br>
              <a:rPr lang="en-GB" sz="4800" dirty="0">
                <a:solidFill>
                  <a:srgbClr val="FFFFFF"/>
                </a:solidFill>
              </a:rPr>
            </a:br>
            <a:r>
              <a:rPr lang="en-GB" sz="4800" dirty="0">
                <a:solidFill>
                  <a:srgbClr val="FFFFFF"/>
                </a:solidFill>
              </a:rPr>
              <a:t>(18 months later)</a:t>
            </a:r>
            <a:br>
              <a:rPr lang="en-GB" sz="4800" dirty="0">
                <a:solidFill>
                  <a:srgbClr val="FFFFFF"/>
                </a:solidFill>
              </a:rPr>
            </a:br>
            <a:endParaRPr lang="en-GB" sz="4800" dirty="0">
              <a:solidFill>
                <a:srgbClr val="FFFFFF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AA53B4-DFB2-44B6-33EE-CF0E509AB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597400"/>
            <a:ext cx="7055893" cy="1441615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1800" dirty="0">
                <a:solidFill>
                  <a:srgbClr val="FFFFFF"/>
                </a:solidFill>
              </a:rPr>
              <a:t>Bethany Stafford Smith</a:t>
            </a:r>
          </a:p>
          <a:p>
            <a:pPr algn="l"/>
            <a:r>
              <a:rPr lang="en-GB" sz="1800" dirty="0">
                <a:solidFill>
                  <a:srgbClr val="FFFFFF"/>
                </a:solidFill>
              </a:rPr>
              <a:t>Dr Julian Barwell</a:t>
            </a:r>
          </a:p>
          <a:p>
            <a:pPr algn="l"/>
            <a:r>
              <a:rPr lang="en-GB" sz="1800" dirty="0">
                <a:solidFill>
                  <a:srgbClr val="FFFFFF"/>
                </a:solidFill>
              </a:rPr>
              <a:t>Vicki Kiesel</a:t>
            </a:r>
          </a:p>
          <a:p>
            <a:pPr algn="l"/>
            <a:r>
              <a:rPr lang="en-GB" sz="1800" dirty="0">
                <a:solidFill>
                  <a:srgbClr val="FFFFFF"/>
                </a:solidFill>
              </a:rPr>
              <a:t>Peter Perry</a:t>
            </a:r>
          </a:p>
        </p:txBody>
      </p:sp>
    </p:spTree>
    <p:extLst>
      <p:ext uri="{BB962C8B-B14F-4D97-AF65-F5344CB8AC3E}">
        <p14:creationId xmlns:p14="http://schemas.microsoft.com/office/powerpoint/2010/main" val="7409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97ED9C-8E75-CE2C-A92A-774AA66A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Where have you had cancer?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7D9BAB-BB00-1B1B-DB14-102E82F66D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775057"/>
              </p:ext>
            </p:extLst>
          </p:nvPr>
        </p:nvGraphicFramePr>
        <p:xfrm>
          <a:off x="4155469" y="2119454"/>
          <a:ext cx="688083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610">
                  <a:extLst>
                    <a:ext uri="{9D8B030D-6E8A-4147-A177-3AD203B41FA5}">
                      <a16:colId xmlns:a16="http://schemas.microsoft.com/office/drawing/2014/main" val="3073672313"/>
                    </a:ext>
                  </a:extLst>
                </a:gridCol>
                <a:gridCol w="2293610">
                  <a:extLst>
                    <a:ext uri="{9D8B030D-6E8A-4147-A177-3AD203B41FA5}">
                      <a16:colId xmlns:a16="http://schemas.microsoft.com/office/drawing/2014/main" val="1317052972"/>
                    </a:ext>
                  </a:extLst>
                </a:gridCol>
                <a:gridCol w="2293610">
                  <a:extLst>
                    <a:ext uri="{9D8B030D-6E8A-4147-A177-3AD203B41FA5}">
                      <a16:colId xmlns:a16="http://schemas.microsoft.com/office/drawing/2014/main" val="765721433"/>
                    </a:ext>
                  </a:extLst>
                </a:gridCol>
              </a:tblGrid>
              <a:tr h="33652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007381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899097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Bowel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51534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Endometrial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406262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Ovarian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822411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Breast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882354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Skin 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329138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Prostate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860851"/>
                  </a:ext>
                </a:extLst>
              </a:tr>
              <a:tr h="336525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32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19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8" name="Rectangle 11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30F754-B860-BE40-92A4-E948EE5C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b="1" i="0" u="none" strike="noStrike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Have you discussed aspirin therapy with your GP?</a:t>
            </a:r>
            <a:br>
              <a:rPr lang="en-US" sz="2500" b="0" i="0" u="none" strike="noStrike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5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756E944-DBC9-EEC5-1B9D-2BB714651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214438"/>
              </p:ext>
            </p:extLst>
          </p:nvPr>
        </p:nvGraphicFramePr>
        <p:xfrm>
          <a:off x="4323752" y="2020617"/>
          <a:ext cx="7351455" cy="2481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0485">
                  <a:extLst>
                    <a:ext uri="{9D8B030D-6E8A-4147-A177-3AD203B41FA5}">
                      <a16:colId xmlns:a16="http://schemas.microsoft.com/office/drawing/2014/main" val="2423209849"/>
                    </a:ext>
                  </a:extLst>
                </a:gridCol>
                <a:gridCol w="2450485">
                  <a:extLst>
                    <a:ext uri="{9D8B030D-6E8A-4147-A177-3AD203B41FA5}">
                      <a16:colId xmlns:a16="http://schemas.microsoft.com/office/drawing/2014/main" val="44474439"/>
                    </a:ext>
                  </a:extLst>
                </a:gridCol>
                <a:gridCol w="2450485">
                  <a:extLst>
                    <a:ext uri="{9D8B030D-6E8A-4147-A177-3AD203B41FA5}">
                      <a16:colId xmlns:a16="http://schemas.microsoft.com/office/drawing/2014/main" val="2327295042"/>
                    </a:ext>
                  </a:extLst>
                </a:gridCol>
              </a:tblGrid>
              <a:tr h="62026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747721"/>
                  </a:ext>
                </a:extLst>
              </a:tr>
              <a:tr h="620261"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28 (60%)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89 (67%)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314262"/>
                  </a:ext>
                </a:extLst>
              </a:tr>
              <a:tr h="620261">
                <a:tc>
                  <a:txBody>
                    <a:bodyPr/>
                    <a:lstStyle/>
                    <a:p>
                      <a:r>
                        <a:rPr lang="en-GB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 (40%)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 (33%)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598648"/>
                  </a:ext>
                </a:extLst>
              </a:tr>
              <a:tr h="620261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88129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5F5708D-6374-B36A-3F9D-C9892909D6E2}"/>
              </a:ext>
            </a:extLst>
          </p:cNvPr>
          <p:cNvSpPr txBox="1"/>
          <p:nvPr/>
        </p:nvSpPr>
        <p:spPr>
          <a:xfrm>
            <a:off x="699713" y="5168315"/>
            <a:ext cx="3270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Roughly 7% increase in discussing aspirin with their GP.</a:t>
            </a:r>
          </a:p>
        </p:txBody>
      </p:sp>
    </p:spTree>
    <p:extLst>
      <p:ext uri="{BB962C8B-B14F-4D97-AF65-F5344CB8AC3E}">
        <p14:creationId xmlns:p14="http://schemas.microsoft.com/office/powerpoint/2010/main" val="3757845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DEEF85-FD86-4610-662F-9ADD8F14B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Are you taking chemoprevention?</a:t>
            </a:r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B8BED8-DD22-E9FA-32E9-21FFC52A0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334063"/>
              </p:ext>
            </p:extLst>
          </p:nvPr>
        </p:nvGraphicFramePr>
        <p:xfrm>
          <a:off x="4637568" y="830663"/>
          <a:ext cx="7127556" cy="3190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852">
                  <a:extLst>
                    <a:ext uri="{9D8B030D-6E8A-4147-A177-3AD203B41FA5}">
                      <a16:colId xmlns:a16="http://schemas.microsoft.com/office/drawing/2014/main" val="1539623361"/>
                    </a:ext>
                  </a:extLst>
                </a:gridCol>
                <a:gridCol w="2375852">
                  <a:extLst>
                    <a:ext uri="{9D8B030D-6E8A-4147-A177-3AD203B41FA5}">
                      <a16:colId xmlns:a16="http://schemas.microsoft.com/office/drawing/2014/main" val="423994362"/>
                    </a:ext>
                  </a:extLst>
                </a:gridCol>
                <a:gridCol w="2375852">
                  <a:extLst>
                    <a:ext uri="{9D8B030D-6E8A-4147-A177-3AD203B41FA5}">
                      <a16:colId xmlns:a16="http://schemas.microsoft.com/office/drawing/2014/main" val="2423637087"/>
                    </a:ext>
                  </a:extLst>
                </a:gridCol>
              </a:tblGrid>
              <a:tr h="39882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754183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Never taking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29 (62%)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 (15%)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169518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Currently taking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 (30%)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54 (41%)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725702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Taken but stopped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 (9%)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 (13%)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149952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 (17%)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755575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GP advised against 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(not an option in 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 (13%)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411436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Due to discuss with GP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(not an option in 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971118"/>
                  </a:ext>
                </a:extLst>
              </a:tr>
              <a:tr h="398822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53193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7CCDC90-9E16-1AB6-9325-9209B39CC343}"/>
              </a:ext>
            </a:extLst>
          </p:cNvPr>
          <p:cNvSpPr txBox="1"/>
          <p:nvPr/>
        </p:nvSpPr>
        <p:spPr>
          <a:xfrm>
            <a:off x="4637568" y="4900246"/>
            <a:ext cx="61593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Reported 11% increase in those currently taking aspirin (possibly due to those more recently diagnosed engaging more / updated guidelines re chemoprevention). </a:t>
            </a:r>
          </a:p>
          <a:p>
            <a:endParaRPr lang="en-GB" dirty="0"/>
          </a:p>
          <a:p>
            <a:r>
              <a:rPr lang="en-GB" dirty="0"/>
              <a:t>Never taken category fell significantly, but must account for additional answer choices, including GP advised against it.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167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7C4EBB-8A0C-A094-68D9-B7F74C29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Have you had a colonoscopy for your Lynch Syndrome?</a:t>
            </a:r>
            <a:endParaRPr lang="en-US" sz="37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85EA94-E4C8-64C6-4138-9CD6EB4EB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282973"/>
              </p:ext>
            </p:extLst>
          </p:nvPr>
        </p:nvGraphicFramePr>
        <p:xfrm>
          <a:off x="4601043" y="2190370"/>
          <a:ext cx="6511458" cy="241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486">
                  <a:extLst>
                    <a:ext uri="{9D8B030D-6E8A-4147-A177-3AD203B41FA5}">
                      <a16:colId xmlns:a16="http://schemas.microsoft.com/office/drawing/2014/main" val="2338936324"/>
                    </a:ext>
                  </a:extLst>
                </a:gridCol>
                <a:gridCol w="2170486">
                  <a:extLst>
                    <a:ext uri="{9D8B030D-6E8A-4147-A177-3AD203B41FA5}">
                      <a16:colId xmlns:a16="http://schemas.microsoft.com/office/drawing/2014/main" val="1759282610"/>
                    </a:ext>
                  </a:extLst>
                </a:gridCol>
                <a:gridCol w="2170486">
                  <a:extLst>
                    <a:ext uri="{9D8B030D-6E8A-4147-A177-3AD203B41FA5}">
                      <a16:colId xmlns:a16="http://schemas.microsoft.com/office/drawing/2014/main" val="297538841"/>
                    </a:ext>
                  </a:extLst>
                </a:gridCol>
              </a:tblGrid>
              <a:tr h="6049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929652"/>
                  </a:ext>
                </a:extLst>
              </a:tr>
              <a:tr h="604933"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41 (87%)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118 (90%)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426068"/>
                  </a:ext>
                </a:extLst>
              </a:tr>
              <a:tr h="604933">
                <a:tc>
                  <a:txBody>
                    <a:bodyPr/>
                    <a:lstStyle/>
                    <a:p>
                      <a:r>
                        <a:rPr lang="en-GB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 (13%)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 (10%)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910384"/>
                  </a:ext>
                </a:extLst>
              </a:tr>
              <a:tr h="604933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93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498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14C619-0D63-C125-FD1A-B7F31198B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Latest Colonoscopy Date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9CEE150-067D-B462-AC15-9BDF77E8C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720570"/>
              </p:ext>
            </p:extLst>
          </p:nvPr>
        </p:nvGraphicFramePr>
        <p:xfrm>
          <a:off x="5664200" y="188534"/>
          <a:ext cx="5973423" cy="6480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41">
                  <a:extLst>
                    <a:ext uri="{9D8B030D-6E8A-4147-A177-3AD203B41FA5}">
                      <a16:colId xmlns:a16="http://schemas.microsoft.com/office/drawing/2014/main" val="263058687"/>
                    </a:ext>
                  </a:extLst>
                </a:gridCol>
                <a:gridCol w="1991141">
                  <a:extLst>
                    <a:ext uri="{9D8B030D-6E8A-4147-A177-3AD203B41FA5}">
                      <a16:colId xmlns:a16="http://schemas.microsoft.com/office/drawing/2014/main" val="447357284"/>
                    </a:ext>
                  </a:extLst>
                </a:gridCol>
                <a:gridCol w="1991141">
                  <a:extLst>
                    <a:ext uri="{9D8B030D-6E8A-4147-A177-3AD203B41FA5}">
                      <a16:colId xmlns:a16="http://schemas.microsoft.com/office/drawing/2014/main" val="3662368438"/>
                    </a:ext>
                  </a:extLst>
                </a:gridCol>
              </a:tblGrid>
              <a:tr h="38765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801640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891892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004094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225529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156709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129285"/>
                  </a:ext>
                </a:extLst>
              </a:tr>
              <a:tr h="413751">
                <a:tc>
                  <a:txBody>
                    <a:bodyPr/>
                    <a:lstStyle/>
                    <a:p>
                      <a:r>
                        <a:rPr lang="en-GB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20211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024498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17648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301343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859134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591201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234373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Every 2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422039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394667"/>
                  </a:ext>
                </a:extLst>
              </a:tr>
              <a:tr h="387650">
                <a:tc>
                  <a:txBody>
                    <a:bodyPr/>
                    <a:lstStyle/>
                    <a:p>
                      <a:r>
                        <a:rPr lang="en-GB" dirty="0"/>
                        <a:t>Awaiting scheduling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082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5154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48650D-FBF5-459D-602B-C6B98715B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Colonoscopy Result</a:t>
            </a:r>
          </a:p>
        </p:txBody>
      </p:sp>
      <p:sp>
        <p:nvSpPr>
          <p:cNvPr id="5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05BA40-8624-DD94-AD4B-50814FF69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134074"/>
              </p:ext>
            </p:extLst>
          </p:nvPr>
        </p:nvGraphicFramePr>
        <p:xfrm>
          <a:off x="4849574" y="978750"/>
          <a:ext cx="6978586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906">
                  <a:extLst>
                    <a:ext uri="{9D8B030D-6E8A-4147-A177-3AD203B41FA5}">
                      <a16:colId xmlns:a16="http://schemas.microsoft.com/office/drawing/2014/main" val="3463149568"/>
                    </a:ext>
                  </a:extLst>
                </a:gridCol>
                <a:gridCol w="2376340">
                  <a:extLst>
                    <a:ext uri="{9D8B030D-6E8A-4147-A177-3AD203B41FA5}">
                      <a16:colId xmlns:a16="http://schemas.microsoft.com/office/drawing/2014/main" val="129884110"/>
                    </a:ext>
                  </a:extLst>
                </a:gridCol>
                <a:gridCol w="2376340">
                  <a:extLst>
                    <a:ext uri="{9D8B030D-6E8A-4147-A177-3AD203B41FA5}">
                      <a16:colId xmlns:a16="http://schemas.microsoft.com/office/drawing/2014/main" val="2264716825"/>
                    </a:ext>
                  </a:extLst>
                </a:gridCol>
              </a:tblGrid>
              <a:tr h="33985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000772"/>
                  </a:ext>
                </a:extLst>
              </a:tr>
              <a:tr h="339850">
                <a:tc>
                  <a:txBody>
                    <a:bodyPr/>
                    <a:lstStyle/>
                    <a:p>
                      <a:r>
                        <a:rPr lang="en-GB" dirty="0"/>
                        <a:t>Normal (no cancer)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23 (50%)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64 (49%)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866996"/>
                  </a:ext>
                </a:extLst>
              </a:tr>
              <a:tr h="339850">
                <a:tc>
                  <a:txBody>
                    <a:bodyPr/>
                    <a:lstStyle/>
                    <a:p>
                      <a:r>
                        <a:rPr lang="en-GB" dirty="0"/>
                        <a:t>Polyps removed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 (20%)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46 (35%)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86003"/>
                  </a:ext>
                </a:extLst>
              </a:tr>
              <a:tr h="339850">
                <a:tc>
                  <a:txBody>
                    <a:bodyPr/>
                    <a:lstStyle/>
                    <a:p>
                      <a:r>
                        <a:rPr lang="en-GB" dirty="0"/>
                        <a:t>N/a or blank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(26%)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 (15%)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804440"/>
                  </a:ext>
                </a:extLst>
              </a:tr>
              <a:tr h="339850">
                <a:tc>
                  <a:txBody>
                    <a:bodyPr/>
                    <a:lstStyle/>
                    <a:p>
                      <a:r>
                        <a:rPr lang="en-GB" dirty="0"/>
                        <a:t>Cancer detected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69532"/>
                  </a:ext>
                </a:extLst>
              </a:tr>
              <a:tr h="29660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9736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49D1FE-3ADA-2EF9-D6F4-286E3B0AC8E0}"/>
              </a:ext>
            </a:extLst>
          </p:cNvPr>
          <p:cNvSpPr txBox="1"/>
          <p:nvPr/>
        </p:nvSpPr>
        <p:spPr>
          <a:xfrm>
            <a:off x="5345723" y="3915508"/>
            <a:ext cx="57091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Increase in number of polyps noted in survey; possibly due to people stepping forward following symptom awareness, understanding / education increased in terms of what a polyp is, or people more engaged in filling out the survey (9% fewer blanks on this question than in 2023).</a:t>
            </a:r>
          </a:p>
        </p:txBody>
      </p:sp>
    </p:spTree>
    <p:extLst>
      <p:ext uri="{BB962C8B-B14F-4D97-AF65-F5344CB8AC3E}">
        <p14:creationId xmlns:p14="http://schemas.microsoft.com/office/powerpoint/2010/main" val="1627815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525D6D-B731-0A33-A3D9-7609643D1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If female and age &gt;38, have you had a Gynaecological review with your GP?</a:t>
            </a:r>
            <a:endParaRPr lang="en-US" sz="3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A8CE24-D0EB-A014-9F83-DEBA36250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523308"/>
              </p:ext>
            </p:extLst>
          </p:nvPr>
        </p:nvGraphicFramePr>
        <p:xfrm>
          <a:off x="204413" y="1655276"/>
          <a:ext cx="5418666" cy="467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6222">
                  <a:extLst>
                    <a:ext uri="{9D8B030D-6E8A-4147-A177-3AD203B41FA5}">
                      <a16:colId xmlns:a16="http://schemas.microsoft.com/office/drawing/2014/main" val="178733565"/>
                    </a:ext>
                  </a:extLst>
                </a:gridCol>
                <a:gridCol w="1806222">
                  <a:extLst>
                    <a:ext uri="{9D8B030D-6E8A-4147-A177-3AD203B41FA5}">
                      <a16:colId xmlns:a16="http://schemas.microsoft.com/office/drawing/2014/main" val="3981582401"/>
                    </a:ext>
                  </a:extLst>
                </a:gridCol>
                <a:gridCol w="1806222">
                  <a:extLst>
                    <a:ext uri="{9D8B030D-6E8A-4147-A177-3AD203B41FA5}">
                      <a16:colId xmlns:a16="http://schemas.microsoft.com/office/drawing/2014/main" val="40214615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65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 do not need a Gynaecological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 (83%)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46 (35%)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39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 plan to have a Gynaecological review with my GP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 (8%)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656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 have not considered having a Gynaecological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 (8%)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 (6%)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46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76 (57%)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672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77312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6E2DB53-82C8-49CF-568D-58B2AB8C9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550634"/>
              </p:ext>
            </p:extLst>
          </p:nvPr>
        </p:nvGraphicFramePr>
        <p:xfrm>
          <a:off x="6358465" y="2178516"/>
          <a:ext cx="5629122" cy="289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561">
                  <a:extLst>
                    <a:ext uri="{9D8B030D-6E8A-4147-A177-3AD203B41FA5}">
                      <a16:colId xmlns:a16="http://schemas.microsoft.com/office/drawing/2014/main" val="77743330"/>
                    </a:ext>
                  </a:extLst>
                </a:gridCol>
                <a:gridCol w="2814561">
                  <a:extLst>
                    <a:ext uri="{9D8B030D-6E8A-4147-A177-3AD203B41FA5}">
                      <a16:colId xmlns:a16="http://schemas.microsoft.com/office/drawing/2014/main" val="22538260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Have you had a gynae review?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46033"/>
                  </a:ext>
                </a:extLst>
              </a:tr>
              <a:tr h="451889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57 (44%)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204484"/>
                  </a:ext>
                </a:extLst>
              </a:tr>
              <a:tr h="451889">
                <a:tc>
                  <a:txBody>
                    <a:bodyPr/>
                    <a:lstStyle/>
                    <a:p>
                      <a:r>
                        <a:rPr lang="en-GB" dirty="0"/>
                        <a:t>N/A, I am 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34 (26%)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615849"/>
                  </a:ext>
                </a:extLst>
              </a:tr>
              <a:tr h="451889">
                <a:tc>
                  <a:txBody>
                    <a:bodyPr/>
                    <a:lstStyle/>
                    <a:p>
                      <a:r>
                        <a:rPr lang="en-GB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 (19%)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338726"/>
                  </a:ext>
                </a:extLst>
              </a:tr>
              <a:tr h="451889"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 (11%)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289885"/>
                  </a:ext>
                </a:extLst>
              </a:tr>
              <a:tr h="451889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56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049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A7BD9-21CF-CC84-CA9D-6CE60AE9D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161925"/>
            <a:ext cx="9245600" cy="739775"/>
          </a:xfrm>
        </p:spPr>
        <p:txBody>
          <a:bodyPr>
            <a:normAutofit fontScale="90000"/>
          </a:bodyPr>
          <a:lstStyle/>
          <a:p>
            <a:r>
              <a:rPr lang="en-GB" dirty="0"/>
              <a:t>Gynae Information from survey participants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DAE7B7-3301-A405-A8CA-23495BFB8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200159"/>
              </p:ext>
            </p:extLst>
          </p:nvPr>
        </p:nvGraphicFramePr>
        <p:xfrm>
          <a:off x="1498600" y="1482725"/>
          <a:ext cx="8623300" cy="4838785"/>
        </p:xfrm>
        <a:graphic>
          <a:graphicData uri="http://schemas.openxmlformats.org/drawingml/2006/table">
            <a:tbl>
              <a:tblPr/>
              <a:tblGrid>
                <a:gridCol w="4169002">
                  <a:extLst>
                    <a:ext uri="{9D8B030D-6E8A-4147-A177-3AD203B41FA5}">
                      <a16:colId xmlns:a16="http://schemas.microsoft.com/office/drawing/2014/main" val="2752274460"/>
                    </a:ext>
                  </a:extLst>
                </a:gridCol>
                <a:gridCol w="4454298">
                  <a:extLst>
                    <a:ext uri="{9D8B030D-6E8A-4147-A177-3AD203B41FA5}">
                      <a16:colId xmlns:a16="http://schemas.microsoft.com/office/drawing/2014/main" val="4068201735"/>
                    </a:ext>
                  </a:extLst>
                </a:gridCol>
              </a:tblGrid>
              <a:tr h="11766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Please share the information about your Gynaecological review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224081"/>
                  </a:ext>
                </a:extLst>
              </a:tr>
              <a:tr h="61036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stated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255660"/>
                  </a:ext>
                </a:extLst>
              </a:tr>
              <a:tr h="61036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Gynae surgery (Hysterectomy +/- BSO)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110675"/>
                  </a:ext>
                </a:extLst>
              </a:tr>
              <a:tr h="61036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Hysteroscopy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761389"/>
                  </a:ext>
                </a:extLst>
              </a:tr>
              <a:tr h="61036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“Ovarian scan was normal”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533245"/>
                  </a:ext>
                </a:extLst>
              </a:tr>
              <a:tr h="61036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“Normal smear test”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873179"/>
                  </a:ext>
                </a:extLst>
              </a:tr>
              <a:tr h="61036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6734" marR="6734" marT="67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03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396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954034-0573-6F7D-8893-5E9D18D7A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01318" cy="349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Family Communication</a:t>
            </a:r>
          </a:p>
        </p:txBody>
      </p:sp>
      <p:sp>
        <p:nvSpPr>
          <p:cNvPr id="6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8416B4-9270-B430-8EA5-D08163E26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09773"/>
              </p:ext>
            </p:extLst>
          </p:nvPr>
        </p:nvGraphicFramePr>
        <p:xfrm>
          <a:off x="4779082" y="410308"/>
          <a:ext cx="6799332" cy="4392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444">
                  <a:extLst>
                    <a:ext uri="{9D8B030D-6E8A-4147-A177-3AD203B41FA5}">
                      <a16:colId xmlns:a16="http://schemas.microsoft.com/office/drawing/2014/main" val="3186739787"/>
                    </a:ext>
                  </a:extLst>
                </a:gridCol>
                <a:gridCol w="2266444">
                  <a:extLst>
                    <a:ext uri="{9D8B030D-6E8A-4147-A177-3AD203B41FA5}">
                      <a16:colId xmlns:a16="http://schemas.microsoft.com/office/drawing/2014/main" val="4255047053"/>
                    </a:ext>
                  </a:extLst>
                </a:gridCol>
                <a:gridCol w="2266444">
                  <a:extLst>
                    <a:ext uri="{9D8B030D-6E8A-4147-A177-3AD203B41FA5}">
                      <a16:colId xmlns:a16="http://schemas.microsoft.com/office/drawing/2014/main" val="4241321724"/>
                    </a:ext>
                  </a:extLst>
                </a:gridCol>
              </a:tblGrid>
              <a:tr h="55723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74865"/>
                  </a:ext>
                </a:extLst>
              </a:tr>
              <a:tr h="482693">
                <a:tc>
                  <a:txBody>
                    <a:bodyPr/>
                    <a:lstStyle/>
                    <a:p>
                      <a:r>
                        <a:rPr lang="en-GB" dirty="0"/>
                        <a:t>I have notified them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 (90%)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81 (61%)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503151"/>
                  </a:ext>
                </a:extLst>
              </a:tr>
              <a:tr h="482693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41 (31%)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21512"/>
                  </a:ext>
                </a:extLst>
              </a:tr>
              <a:tr h="833141">
                <a:tc>
                  <a:txBody>
                    <a:bodyPr/>
                    <a:lstStyle/>
                    <a:p>
                      <a:r>
                        <a:rPr lang="en-GB" dirty="0"/>
                        <a:t>I have no close family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851079"/>
                  </a:ext>
                </a:extLst>
              </a:tr>
              <a:tr h="833141">
                <a:tc>
                  <a:txBody>
                    <a:bodyPr/>
                    <a:lstStyle/>
                    <a:p>
                      <a:r>
                        <a:rPr lang="en-GB" dirty="0"/>
                        <a:t>I plan to discuss with them at an appropriate 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 (5%)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863302"/>
                  </a:ext>
                </a:extLst>
              </a:tr>
              <a:tr h="482693">
                <a:tc>
                  <a:txBody>
                    <a:bodyPr/>
                    <a:lstStyle/>
                    <a:p>
                      <a:r>
                        <a:rPr lang="en-GB" dirty="0"/>
                        <a:t>I have considered notifying them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952598"/>
                  </a:ext>
                </a:extLst>
              </a:tr>
              <a:tr h="482693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41051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2A81DBB-C5F6-BBFD-FE7B-C1CB5F493BF4}"/>
              </a:ext>
            </a:extLst>
          </p:cNvPr>
          <p:cNvSpPr txBox="1"/>
          <p:nvPr/>
        </p:nvSpPr>
        <p:spPr>
          <a:xfrm>
            <a:off x="5219003" y="4953458"/>
            <a:ext cx="62249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Interesting that there is such a notable decrease in proportion of those who have stated that they have notified family members – survey fatigue (as big increase in “not stated”)? </a:t>
            </a:r>
          </a:p>
          <a:p>
            <a:endParaRPr lang="en-GB" dirty="0"/>
          </a:p>
          <a:p>
            <a:r>
              <a:rPr lang="en-GB" dirty="0"/>
              <a:t>**Looks consistent in later slides – possibly due to how ? Was worded?</a:t>
            </a:r>
          </a:p>
        </p:txBody>
      </p:sp>
    </p:spTree>
    <p:extLst>
      <p:ext uri="{BB962C8B-B14F-4D97-AF65-F5344CB8AC3E}">
        <p14:creationId xmlns:p14="http://schemas.microsoft.com/office/powerpoint/2010/main" val="1193546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6A0C-2102-AC14-3AD4-9AA1199CF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section: LS app questionnaire questions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ADA1C-608D-03F6-8322-4F4CE48B5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Many of these are repeats but highlight reliability (or lack thereof) within the data sets</a:t>
            </a:r>
          </a:p>
        </p:txBody>
      </p:sp>
    </p:spTree>
    <p:extLst>
      <p:ext uri="{BB962C8B-B14F-4D97-AF65-F5344CB8AC3E}">
        <p14:creationId xmlns:p14="http://schemas.microsoft.com/office/powerpoint/2010/main" val="583028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2FFD2-5FCD-A369-6F14-B631001ED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Background</a:t>
            </a:r>
            <a:endParaRPr lang="en-GB" sz="4000" dirty="0">
              <a:solidFill>
                <a:srgbClr val="FFFFF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3868E50-00B1-7B79-D1E8-82C3058A5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7500"/>
              </p:ext>
            </p:extLst>
          </p:nvPr>
        </p:nvGraphicFramePr>
        <p:xfrm>
          <a:off x="4412163" y="864637"/>
          <a:ext cx="731311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7705">
                  <a:extLst>
                    <a:ext uri="{9D8B030D-6E8A-4147-A177-3AD203B41FA5}">
                      <a16:colId xmlns:a16="http://schemas.microsoft.com/office/drawing/2014/main" val="1020810960"/>
                    </a:ext>
                  </a:extLst>
                </a:gridCol>
                <a:gridCol w="2437705">
                  <a:extLst>
                    <a:ext uri="{9D8B030D-6E8A-4147-A177-3AD203B41FA5}">
                      <a16:colId xmlns:a16="http://schemas.microsoft.com/office/drawing/2014/main" val="938703046"/>
                    </a:ext>
                  </a:extLst>
                </a:gridCol>
                <a:gridCol w="2437705">
                  <a:extLst>
                    <a:ext uri="{9D8B030D-6E8A-4147-A177-3AD203B41FA5}">
                      <a16:colId xmlns:a16="http://schemas.microsoft.com/office/drawing/2014/main" val="407546824"/>
                    </a:ext>
                  </a:extLst>
                </a:gridCol>
              </a:tblGrid>
              <a:tr h="32830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898156"/>
                  </a:ext>
                </a:extLst>
              </a:tr>
              <a:tr h="328302">
                <a:tc>
                  <a:txBody>
                    <a:bodyPr/>
                    <a:lstStyle/>
                    <a:p>
                      <a:r>
                        <a:rPr lang="en-GB" dirty="0"/>
                        <a:t>Questionnaires 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84219"/>
                  </a:ext>
                </a:extLst>
              </a:tr>
              <a:tr h="328302">
                <a:tc>
                  <a:txBody>
                    <a:bodyPr/>
                    <a:lstStyle/>
                    <a:p>
                      <a:r>
                        <a:rPr lang="en-GB" dirty="0"/>
                        <a:t>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 (38%)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56 (42%)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910767"/>
                  </a:ext>
                </a:extLst>
              </a:tr>
              <a:tr h="328302">
                <a:tc>
                  <a:txBody>
                    <a:bodyPr/>
                    <a:lstStyle/>
                    <a:p>
                      <a:r>
                        <a:rPr lang="en-GB" dirty="0"/>
                        <a:t>Women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30 (63%)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77 (58%)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46336"/>
                  </a:ext>
                </a:extLst>
              </a:tr>
              <a:tr h="328302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33200"/>
                  </a:ext>
                </a:extLst>
              </a:tr>
              <a:tr h="328302">
                <a:tc>
                  <a:txBody>
                    <a:bodyPr/>
                    <a:lstStyle/>
                    <a:p>
                      <a:r>
                        <a:rPr lang="en-GB" dirty="0"/>
                        <a:t>Participation rate: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78908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09B8DF-4BE5-5D4E-83A1-4CB23B8FB8C6}"/>
              </a:ext>
            </a:extLst>
          </p:cNvPr>
          <p:cNvSpPr txBox="1"/>
          <p:nvPr/>
        </p:nvSpPr>
        <p:spPr>
          <a:xfrm>
            <a:off x="4557486" y="4136571"/>
            <a:ext cx="7167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Participation in the survey increased 16% - possibly linked to increased engagement with LS services. </a:t>
            </a:r>
          </a:p>
        </p:txBody>
      </p:sp>
    </p:spTree>
    <p:extLst>
      <p:ext uri="{BB962C8B-B14F-4D97-AF65-F5344CB8AC3E}">
        <p14:creationId xmlns:p14="http://schemas.microsoft.com/office/powerpoint/2010/main" val="2748383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42962B-2F79-276B-1B08-90B60A45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recent was your last colonoscopy?</a:t>
            </a:r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16F29E9-D842-1E90-8619-A30C5B74F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65628"/>
              </p:ext>
            </p:extLst>
          </p:nvPr>
        </p:nvGraphicFramePr>
        <p:xfrm>
          <a:off x="4849574" y="787680"/>
          <a:ext cx="6959079" cy="2843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693">
                  <a:extLst>
                    <a:ext uri="{9D8B030D-6E8A-4147-A177-3AD203B41FA5}">
                      <a16:colId xmlns:a16="http://schemas.microsoft.com/office/drawing/2014/main" val="2902924623"/>
                    </a:ext>
                  </a:extLst>
                </a:gridCol>
                <a:gridCol w="2319693">
                  <a:extLst>
                    <a:ext uri="{9D8B030D-6E8A-4147-A177-3AD203B41FA5}">
                      <a16:colId xmlns:a16="http://schemas.microsoft.com/office/drawing/2014/main" val="2846857539"/>
                    </a:ext>
                  </a:extLst>
                </a:gridCol>
                <a:gridCol w="2319693">
                  <a:extLst>
                    <a:ext uri="{9D8B030D-6E8A-4147-A177-3AD203B41FA5}">
                      <a16:colId xmlns:a16="http://schemas.microsoft.com/office/drawing/2014/main" val="4006223498"/>
                    </a:ext>
                  </a:extLst>
                </a:gridCol>
              </a:tblGrid>
              <a:tr h="42271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871413"/>
                  </a:ext>
                </a:extLst>
              </a:tr>
              <a:tr h="422714">
                <a:tc>
                  <a:txBody>
                    <a:bodyPr/>
                    <a:lstStyle/>
                    <a:p>
                      <a:r>
                        <a:rPr lang="en-GB" dirty="0"/>
                        <a:t>Up to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34 (71%)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95 (71%)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044251"/>
                  </a:ext>
                </a:extLst>
              </a:tr>
              <a:tr h="729616">
                <a:tc>
                  <a:txBody>
                    <a:bodyPr/>
                    <a:lstStyle/>
                    <a:p>
                      <a:r>
                        <a:rPr lang="en-GB" dirty="0"/>
                        <a:t>Have had in the past, but not last 2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 (21%)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 (17%)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6253"/>
                  </a:ext>
                </a:extLst>
              </a:tr>
              <a:tr h="422714">
                <a:tc>
                  <a:txBody>
                    <a:bodyPr/>
                    <a:lstStyle/>
                    <a:p>
                      <a:r>
                        <a:rPr lang="en-GB" dirty="0"/>
                        <a:t>Never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(6%)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(9%)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077146"/>
                  </a:ext>
                </a:extLst>
              </a:tr>
              <a:tr h="422714">
                <a:tc>
                  <a:txBody>
                    <a:bodyPr/>
                    <a:lstStyle/>
                    <a:p>
                      <a:r>
                        <a:rPr lang="en-GB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 (3)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855119"/>
                  </a:ext>
                </a:extLst>
              </a:tr>
              <a:tr h="422714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65403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3FB48CB-3A4B-D426-8C4E-920E40E6FE30}"/>
              </a:ext>
            </a:extLst>
          </p:cNvPr>
          <p:cNvSpPr txBox="1"/>
          <p:nvPr/>
        </p:nvSpPr>
        <p:spPr>
          <a:xfrm>
            <a:off x="5169877" y="4427555"/>
            <a:ext cx="6378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Same proportion with up to date colonoscopy screenings, slight decrease in those with 2+ years ago as latest colonoscopy, but slight increase in those who had never had a colonoscopy (possibly due to inclusion of those recently diagnosed)</a:t>
            </a:r>
          </a:p>
        </p:txBody>
      </p:sp>
    </p:spTree>
    <p:extLst>
      <p:ext uri="{BB962C8B-B14F-4D97-AF65-F5344CB8AC3E}">
        <p14:creationId xmlns:p14="http://schemas.microsoft.com/office/powerpoint/2010/main" val="1633083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FADBA-E3BF-43CB-2290-1B4A7BCD1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Are you taking Aspirin regularly as chemoprevention?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A9B446A-A885-067C-6B27-490AC4046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449025"/>
              </p:ext>
            </p:extLst>
          </p:nvPr>
        </p:nvGraphicFramePr>
        <p:xfrm>
          <a:off x="2030476" y="2055813"/>
          <a:ext cx="812799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829907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0295687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760689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15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Taken or 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 (47%)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75 (57%)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920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Not discussed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 (36%)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 (16%)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720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Discussed and declined/not indicated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 ( 17%)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27 (20%)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222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 (7%)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792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3857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BE5749E-AA77-D4FA-368D-F8A6A70D1A1A}"/>
              </a:ext>
            </a:extLst>
          </p:cNvPr>
          <p:cNvSpPr txBox="1"/>
          <p:nvPr/>
        </p:nvSpPr>
        <p:spPr>
          <a:xfrm>
            <a:off x="1547446" y="5052646"/>
            <a:ext cx="9038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Reassuring to see increase in those who have taken aspirin, and a 20% reduction in those who had “not discussed” aspirin.</a:t>
            </a:r>
          </a:p>
        </p:txBody>
      </p:sp>
    </p:spTree>
    <p:extLst>
      <p:ext uri="{BB962C8B-B14F-4D97-AF65-F5344CB8AC3E}">
        <p14:creationId xmlns:p14="http://schemas.microsoft.com/office/powerpoint/2010/main" val="1052237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1B8B9A-4AAF-9FED-C518-D8DF8FD18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Have you discussed Helicobacter Pylori and eradication?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3ED0A4-5056-6720-5DEB-2C878036E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876346"/>
              </p:ext>
            </p:extLst>
          </p:nvPr>
        </p:nvGraphicFramePr>
        <p:xfrm>
          <a:off x="1712685" y="2940351"/>
          <a:ext cx="812799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674535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1852477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565445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634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Not discussed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 (50%)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34 (26%)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58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Tested and managed accordingly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 (46%)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75 (57%)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64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Testing planned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 (8%)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114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N/A or 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 (8%)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291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610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6DC1232-0F22-5C2C-15D2-8FA5B1ED8B26}"/>
              </a:ext>
            </a:extLst>
          </p:cNvPr>
          <p:cNvSpPr txBox="1"/>
          <p:nvPr/>
        </p:nvSpPr>
        <p:spPr>
          <a:xfrm>
            <a:off x="1712685" y="5802923"/>
            <a:ext cx="7700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24% decrease in those who have not discussed H pylori, and 11% increase in those who were tested and managed accordingly.</a:t>
            </a:r>
          </a:p>
        </p:txBody>
      </p:sp>
    </p:spTree>
    <p:extLst>
      <p:ext uri="{BB962C8B-B14F-4D97-AF65-F5344CB8AC3E}">
        <p14:creationId xmlns:p14="http://schemas.microsoft.com/office/powerpoint/2010/main" val="2442061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6417CD-5045-AAE4-FA59-989A013AB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Have you shared your genetic test results with relatives?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AE7D4A-BE99-DA69-605A-4ABE39943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047442"/>
              </p:ext>
            </p:extLst>
          </p:nvPr>
        </p:nvGraphicFramePr>
        <p:xfrm>
          <a:off x="4344043" y="723573"/>
          <a:ext cx="7402287" cy="3835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429">
                  <a:extLst>
                    <a:ext uri="{9D8B030D-6E8A-4147-A177-3AD203B41FA5}">
                      <a16:colId xmlns:a16="http://schemas.microsoft.com/office/drawing/2014/main" val="183714685"/>
                    </a:ext>
                  </a:extLst>
                </a:gridCol>
                <a:gridCol w="2467429">
                  <a:extLst>
                    <a:ext uri="{9D8B030D-6E8A-4147-A177-3AD203B41FA5}">
                      <a16:colId xmlns:a16="http://schemas.microsoft.com/office/drawing/2014/main" val="4218318491"/>
                    </a:ext>
                  </a:extLst>
                </a:gridCol>
                <a:gridCol w="2467429">
                  <a:extLst>
                    <a:ext uri="{9D8B030D-6E8A-4147-A177-3AD203B41FA5}">
                      <a16:colId xmlns:a16="http://schemas.microsoft.com/office/drawing/2014/main" val="3603285226"/>
                    </a:ext>
                  </a:extLst>
                </a:gridCol>
              </a:tblGrid>
              <a:tr h="4942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455083"/>
                  </a:ext>
                </a:extLst>
              </a:tr>
              <a:tr h="494203">
                <a:tc>
                  <a:txBody>
                    <a:bodyPr/>
                    <a:lstStyle/>
                    <a:p>
                      <a:r>
                        <a:rPr lang="en-GB" dirty="0"/>
                        <a:t>In place or 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37 (77%)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104 (78%)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351308"/>
                  </a:ext>
                </a:extLst>
              </a:tr>
              <a:tr h="1218584">
                <a:tc>
                  <a:txBody>
                    <a:bodyPr/>
                    <a:lstStyle/>
                    <a:p>
                      <a:r>
                        <a:rPr lang="en-GB" dirty="0"/>
                        <a:t>Considered and pending discussion at appropriate 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 (17%)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 (11%)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444031"/>
                  </a:ext>
                </a:extLst>
              </a:tr>
              <a:tr h="494203">
                <a:tc>
                  <a:txBody>
                    <a:bodyPr/>
                    <a:lstStyle/>
                    <a:p>
                      <a:r>
                        <a:rPr lang="en-GB" dirty="0"/>
                        <a:t>Not considered / refused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(4%)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766822"/>
                  </a:ext>
                </a:extLst>
              </a:tr>
              <a:tr h="494203">
                <a:tc>
                  <a:txBody>
                    <a:bodyPr/>
                    <a:lstStyle/>
                    <a:p>
                      <a:r>
                        <a:rPr lang="en-GB" dirty="0"/>
                        <a:t>N/A or 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 (10%)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008882"/>
                  </a:ext>
                </a:extLst>
              </a:tr>
              <a:tr h="49420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92678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3BFE928-CCC7-6D13-0B41-927DC889CED2}"/>
              </a:ext>
            </a:extLst>
          </p:cNvPr>
          <p:cNvSpPr txBox="1"/>
          <p:nvPr/>
        </p:nvSpPr>
        <p:spPr>
          <a:xfrm>
            <a:off x="4536831" y="5111262"/>
            <a:ext cx="7115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Looks like more relatives have shared information comparing this question to the earlier question – possibly due to how the questions were each worded?</a:t>
            </a:r>
          </a:p>
        </p:txBody>
      </p:sp>
    </p:spTree>
    <p:extLst>
      <p:ext uri="{BB962C8B-B14F-4D97-AF65-F5344CB8AC3E}">
        <p14:creationId xmlns:p14="http://schemas.microsoft.com/office/powerpoint/2010/main" val="3274701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300202-5653-0824-2123-4556B12F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Have you had a Gynaecological Review?</a:t>
            </a: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270EB7-BFCF-39E4-4E0F-EC732FAD7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506382"/>
              </p:ext>
            </p:extLst>
          </p:nvPr>
        </p:nvGraphicFramePr>
        <p:xfrm>
          <a:off x="5368925" y="1642242"/>
          <a:ext cx="5977161" cy="3573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2387">
                  <a:extLst>
                    <a:ext uri="{9D8B030D-6E8A-4147-A177-3AD203B41FA5}">
                      <a16:colId xmlns:a16="http://schemas.microsoft.com/office/drawing/2014/main" val="1572080014"/>
                    </a:ext>
                  </a:extLst>
                </a:gridCol>
                <a:gridCol w="1992387">
                  <a:extLst>
                    <a:ext uri="{9D8B030D-6E8A-4147-A177-3AD203B41FA5}">
                      <a16:colId xmlns:a16="http://schemas.microsoft.com/office/drawing/2014/main" val="732816317"/>
                    </a:ext>
                  </a:extLst>
                </a:gridCol>
                <a:gridCol w="1992387">
                  <a:extLst>
                    <a:ext uri="{9D8B030D-6E8A-4147-A177-3AD203B41FA5}">
                      <a16:colId xmlns:a16="http://schemas.microsoft.com/office/drawing/2014/main" val="907904940"/>
                    </a:ext>
                  </a:extLst>
                </a:gridCol>
              </a:tblGrid>
              <a:tr h="43315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923159"/>
                  </a:ext>
                </a:extLst>
              </a:tr>
              <a:tr h="433153">
                <a:tc>
                  <a:txBody>
                    <a:bodyPr/>
                    <a:lstStyle/>
                    <a:p>
                      <a:r>
                        <a:rPr lang="en-GB" dirty="0"/>
                        <a:t>In place or 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42 (88%)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96 (73%)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424666"/>
                  </a:ext>
                </a:extLst>
              </a:tr>
              <a:tr h="1082884">
                <a:tc>
                  <a:txBody>
                    <a:bodyPr/>
                    <a:lstStyle/>
                    <a:p>
                      <a:r>
                        <a:rPr lang="en-GB" dirty="0"/>
                        <a:t>Not considered and patient potentially at 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 (10%)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 (12%)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399833"/>
                  </a:ext>
                </a:extLst>
              </a:tr>
              <a:tr h="433153">
                <a:tc>
                  <a:txBody>
                    <a:bodyPr/>
                    <a:lstStyle/>
                    <a:p>
                      <a:r>
                        <a:rPr lang="en-GB" dirty="0"/>
                        <a:t>N/A or 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 (13%)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14459"/>
                  </a:ext>
                </a:extLst>
              </a:tr>
              <a:tr h="758019">
                <a:tc>
                  <a:txBody>
                    <a:bodyPr/>
                    <a:lstStyle/>
                    <a:p>
                      <a:r>
                        <a:rPr lang="en-GB" dirty="0"/>
                        <a:t>Considered and pending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009834"/>
                  </a:ext>
                </a:extLst>
              </a:tr>
              <a:tr h="433153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086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127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8BC8C-A47A-E599-7182-2E5B6452B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1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Do you have symptom awareness, and  access to additional support if required?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4DD48CE-50FE-4075-56D6-713F8DBD4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36896"/>
              </p:ext>
            </p:extLst>
          </p:nvPr>
        </p:nvGraphicFramePr>
        <p:xfrm>
          <a:off x="4858118" y="1207176"/>
          <a:ext cx="7039428" cy="4443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476">
                  <a:extLst>
                    <a:ext uri="{9D8B030D-6E8A-4147-A177-3AD203B41FA5}">
                      <a16:colId xmlns:a16="http://schemas.microsoft.com/office/drawing/2014/main" val="83761674"/>
                    </a:ext>
                  </a:extLst>
                </a:gridCol>
                <a:gridCol w="2346476">
                  <a:extLst>
                    <a:ext uri="{9D8B030D-6E8A-4147-A177-3AD203B41FA5}">
                      <a16:colId xmlns:a16="http://schemas.microsoft.com/office/drawing/2014/main" val="1072463843"/>
                    </a:ext>
                  </a:extLst>
                </a:gridCol>
                <a:gridCol w="2346476">
                  <a:extLst>
                    <a:ext uri="{9D8B030D-6E8A-4147-A177-3AD203B41FA5}">
                      <a16:colId xmlns:a16="http://schemas.microsoft.com/office/drawing/2014/main" val="3506566907"/>
                    </a:ext>
                  </a:extLst>
                </a:gridCol>
              </a:tblGrid>
              <a:tr h="74060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39776"/>
                  </a:ext>
                </a:extLst>
              </a:tr>
              <a:tr h="740608">
                <a:tc>
                  <a:txBody>
                    <a:bodyPr/>
                    <a:lstStyle/>
                    <a:p>
                      <a:r>
                        <a:rPr lang="en-GB" dirty="0"/>
                        <a:t>In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 (46%)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83 (63%)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284606"/>
                  </a:ext>
                </a:extLst>
              </a:tr>
              <a:tr h="740608">
                <a:tc>
                  <a:txBody>
                    <a:bodyPr/>
                    <a:lstStyle/>
                    <a:p>
                      <a:r>
                        <a:rPr lang="en-GB" dirty="0"/>
                        <a:t>Not discussed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 (27%)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 (16%)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101730"/>
                  </a:ext>
                </a:extLst>
              </a:tr>
              <a:tr h="740608">
                <a:tc>
                  <a:txBody>
                    <a:bodyPr/>
                    <a:lstStyle/>
                    <a:p>
                      <a:r>
                        <a:rPr lang="en-GB" dirty="0"/>
                        <a:t>Partially in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(25%)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 (12%)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728551"/>
                  </a:ext>
                </a:extLst>
              </a:tr>
              <a:tr h="740608">
                <a:tc>
                  <a:txBody>
                    <a:bodyPr/>
                    <a:lstStyle/>
                    <a:p>
                      <a:r>
                        <a:rPr lang="en-GB" dirty="0"/>
                        <a:t>N/a or 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 (8%)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383207"/>
                  </a:ext>
                </a:extLst>
              </a:tr>
              <a:tr h="740608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45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082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87B4472A-332B-71E5-8009-33841E7C3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F609A6-3950-DBF2-333D-BBC196A51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17" y="241889"/>
            <a:ext cx="3348297" cy="22417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Personal Lynch syndrome scores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59F509-D373-6D9D-D2EF-7C40C28C3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973277"/>
              </p:ext>
            </p:extLst>
          </p:nvPr>
        </p:nvGraphicFramePr>
        <p:xfrm>
          <a:off x="5906960" y="321717"/>
          <a:ext cx="5689386" cy="6214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0711">
                  <a:extLst>
                    <a:ext uri="{9D8B030D-6E8A-4147-A177-3AD203B41FA5}">
                      <a16:colId xmlns:a16="http://schemas.microsoft.com/office/drawing/2014/main" val="3814583521"/>
                    </a:ext>
                  </a:extLst>
                </a:gridCol>
                <a:gridCol w="722828">
                  <a:extLst>
                    <a:ext uri="{9D8B030D-6E8A-4147-A177-3AD203B41FA5}">
                      <a16:colId xmlns:a16="http://schemas.microsoft.com/office/drawing/2014/main" val="1189399342"/>
                    </a:ext>
                  </a:extLst>
                </a:gridCol>
                <a:gridCol w="1721157">
                  <a:extLst>
                    <a:ext uri="{9D8B030D-6E8A-4147-A177-3AD203B41FA5}">
                      <a16:colId xmlns:a16="http://schemas.microsoft.com/office/drawing/2014/main" val="344748165"/>
                    </a:ext>
                  </a:extLst>
                </a:gridCol>
                <a:gridCol w="683533">
                  <a:extLst>
                    <a:ext uri="{9D8B030D-6E8A-4147-A177-3AD203B41FA5}">
                      <a16:colId xmlns:a16="http://schemas.microsoft.com/office/drawing/2014/main" val="1171629304"/>
                    </a:ext>
                  </a:extLst>
                </a:gridCol>
                <a:gridCol w="1721157">
                  <a:extLst>
                    <a:ext uri="{9D8B030D-6E8A-4147-A177-3AD203B41FA5}">
                      <a16:colId xmlns:a16="http://schemas.microsoft.com/office/drawing/2014/main" val="261740457"/>
                    </a:ext>
                  </a:extLst>
                </a:gridCol>
              </a:tblGrid>
              <a:tr h="64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</a:rPr>
                        <a:t>Lynch score 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2023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split by number (2023)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split by number (2025)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875986098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3200021705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568915662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6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878468150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2230077530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8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892385583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9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2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2225997187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</a:rPr>
                        <a:t>1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507725932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11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3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2503492077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12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5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3936820869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13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6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3752249451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14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6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873052120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15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4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379727466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16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3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1438609839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17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5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3298106090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18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10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2775488607"/>
                  </a:ext>
                </a:extLst>
              </a:tr>
              <a:tr h="641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Grand Total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</a:rPr>
                        <a:t>47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</a:t>
                      </a:r>
                    </a:p>
                  </a:txBody>
                  <a:tcPr marL="106540" marR="10654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540" marR="106540" marT="0" marB="0" anchor="b"/>
                </a:tc>
                <a:extLst>
                  <a:ext uri="{0D108BD9-81ED-4DB2-BD59-A6C34878D82A}">
                    <a16:rowId xmlns:a16="http://schemas.microsoft.com/office/drawing/2014/main" val="30595848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81B379E-0527-2510-A3B1-160A77C47346}"/>
              </a:ext>
            </a:extLst>
          </p:cNvPr>
          <p:cNvSpPr txBox="1"/>
          <p:nvPr/>
        </p:nvSpPr>
        <p:spPr>
          <a:xfrm>
            <a:off x="902677" y="3429000"/>
            <a:ext cx="37279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Personal Lynch syndrome scores (measured this way on the LS app) seem to have improved, though further analysis required to unpick this. </a:t>
            </a:r>
          </a:p>
        </p:txBody>
      </p:sp>
    </p:spTree>
    <p:extLst>
      <p:ext uri="{BB962C8B-B14F-4D97-AF65-F5344CB8AC3E}">
        <p14:creationId xmlns:p14="http://schemas.microsoft.com/office/powerpoint/2010/main" val="1013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" name="Rectangle 121">
            <a:extLst>
              <a:ext uri="{FF2B5EF4-FFF2-40B4-BE49-F238E27FC236}">
                <a16:creationId xmlns:a16="http://schemas.microsoft.com/office/drawing/2014/main" id="{87B4472A-332B-71E5-8009-33841E7C3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5EBF2A-E64E-6F7D-752B-01CBD9F1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74" y="1635260"/>
            <a:ext cx="3348297" cy="22417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>
                <a:effectLst/>
              </a:rPr>
              <a:t>Date of Diagnosis </a:t>
            </a:r>
            <a:endParaRPr lang="en-US" sz="4000" b="1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2A7339-BA83-B827-69A8-076A0E953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374988"/>
              </p:ext>
            </p:extLst>
          </p:nvPr>
        </p:nvGraphicFramePr>
        <p:xfrm>
          <a:off x="2859314" y="217713"/>
          <a:ext cx="9173029" cy="645867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367332">
                  <a:extLst>
                    <a:ext uri="{9D8B030D-6E8A-4147-A177-3AD203B41FA5}">
                      <a16:colId xmlns:a16="http://schemas.microsoft.com/office/drawing/2014/main" val="3385705295"/>
                    </a:ext>
                  </a:extLst>
                </a:gridCol>
                <a:gridCol w="2955479">
                  <a:extLst>
                    <a:ext uri="{9D8B030D-6E8A-4147-A177-3AD203B41FA5}">
                      <a16:colId xmlns:a16="http://schemas.microsoft.com/office/drawing/2014/main" val="3685254406"/>
                    </a:ext>
                  </a:extLst>
                </a:gridCol>
                <a:gridCol w="3850218">
                  <a:extLst>
                    <a:ext uri="{9D8B030D-6E8A-4147-A177-3AD203B41FA5}">
                      <a16:colId xmlns:a16="http://schemas.microsoft.com/office/drawing/2014/main" val="787944880"/>
                    </a:ext>
                  </a:extLst>
                </a:gridCol>
              </a:tblGrid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0" u="none" strike="noStrike" cap="all" spc="15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Year</a:t>
                      </a:r>
                      <a:endParaRPr lang="en-GB" sz="1800" b="0" i="0" u="none" strike="noStrike" cap="all" spc="15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0" i="0" u="none" strike="noStrike" cap="all" spc="15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2023 participants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0" i="0" u="none" strike="noStrike" cap="all" spc="15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2025 Participants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976134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2000-2004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0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4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498215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2005-2009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12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823676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2010-2015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9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21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055265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8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41461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18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14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550131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7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1831322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en-GB" sz="18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6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10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629721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en-GB" sz="18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6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675648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en-GB" sz="18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10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031000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en-GB" sz="18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1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  <a:cs typeface="Biome" panose="020B0502040204020203" pitchFamily="34" charset="0"/>
                      </a:endParaRP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13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701459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u="none" strike="noStrike" kern="1200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8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50427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2024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-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13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761949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2025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-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2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636136"/>
                  </a:ext>
                </a:extLst>
              </a:tr>
              <a:tr h="422850">
                <a:tc>
                  <a:txBody>
                    <a:bodyPr/>
                    <a:lstStyle/>
                    <a:p>
                      <a:pPr algn="l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Total 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45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Biome" panose="020B0502040204020203" pitchFamily="34" charset="0"/>
                        </a:rPr>
                        <a:t>128</a:t>
                      </a:r>
                    </a:p>
                  </a:txBody>
                  <a:tcPr marL="81812" marR="81812" marT="81812" marB="8181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154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92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4F007-7039-C61D-237D-35F72B4F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2" y="891652"/>
            <a:ext cx="4412021" cy="30307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How was LS Diagnosed?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548F147-91EB-F1DA-67E7-64BA7F356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27204"/>
              </p:ext>
            </p:extLst>
          </p:nvPr>
        </p:nvGraphicFramePr>
        <p:xfrm>
          <a:off x="6096000" y="737537"/>
          <a:ext cx="5345502" cy="2013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834">
                  <a:extLst>
                    <a:ext uri="{9D8B030D-6E8A-4147-A177-3AD203B41FA5}">
                      <a16:colId xmlns:a16="http://schemas.microsoft.com/office/drawing/2014/main" val="139214874"/>
                    </a:ext>
                  </a:extLst>
                </a:gridCol>
                <a:gridCol w="1781834">
                  <a:extLst>
                    <a:ext uri="{9D8B030D-6E8A-4147-A177-3AD203B41FA5}">
                      <a16:colId xmlns:a16="http://schemas.microsoft.com/office/drawing/2014/main" val="2517205977"/>
                    </a:ext>
                  </a:extLst>
                </a:gridCol>
                <a:gridCol w="1781834">
                  <a:extLst>
                    <a:ext uri="{9D8B030D-6E8A-4147-A177-3AD203B41FA5}">
                      <a16:colId xmlns:a16="http://schemas.microsoft.com/office/drawing/2014/main" val="1609043292"/>
                    </a:ext>
                  </a:extLst>
                </a:gridCol>
              </a:tblGrid>
              <a:tr h="42384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2023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556136"/>
                  </a:ext>
                </a:extLst>
              </a:tr>
              <a:tr h="423841">
                <a:tc>
                  <a:txBody>
                    <a:bodyPr/>
                    <a:lstStyle/>
                    <a:p>
                      <a:r>
                        <a:rPr lang="en-GB"/>
                        <a:t>Own cancer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27 (56%)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60 (46%)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523921"/>
                  </a:ext>
                </a:extLst>
              </a:tr>
              <a:tr h="741722">
                <a:tc>
                  <a:txBody>
                    <a:bodyPr/>
                    <a:lstStyle/>
                    <a:p>
                      <a:r>
                        <a:rPr lang="en-GB" dirty="0"/>
                        <a:t>Family member had 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 (44%)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70 (54%)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226702"/>
                  </a:ext>
                </a:extLst>
              </a:tr>
              <a:tr h="423841">
                <a:tc>
                  <a:txBody>
                    <a:bodyPr/>
                    <a:lstStyle/>
                    <a:p>
                      <a:r>
                        <a:rPr lang="en-GB"/>
                        <a:t>Total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48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87684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F1B258-E5BA-5DB2-2209-905411ABA91B}"/>
              </a:ext>
            </a:extLst>
          </p:cNvPr>
          <p:cNvSpPr txBox="1"/>
          <p:nvPr/>
        </p:nvSpPr>
        <p:spPr>
          <a:xfrm>
            <a:off x="6090194" y="3428999"/>
            <a:ext cx="5345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Slight shift in study data shows more people diagnosed with LS following cascade testing compared to their own cancer. </a:t>
            </a:r>
          </a:p>
        </p:txBody>
      </p:sp>
    </p:spTree>
    <p:extLst>
      <p:ext uri="{BB962C8B-B14F-4D97-AF65-F5344CB8AC3E}">
        <p14:creationId xmlns:p14="http://schemas.microsoft.com/office/powerpoint/2010/main" val="361723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3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4CC01-8E4A-4712-6D25-28B2C4CC6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73426"/>
            <a:ext cx="10509504" cy="10769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In which Lynch syndrome gene do you have an alteration?</a:t>
            </a:r>
            <a:endParaRPr lang="en-US" sz="3400" kern="1200">
              <a:latin typeface="+mj-lt"/>
              <a:ea typeface="+mj-ea"/>
              <a:cs typeface="+mj-cs"/>
            </a:endParaRPr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464"/>
            <a:ext cx="10506456" cy="6347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1B7DED8-098C-3052-F0A3-39AC5D88B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77742"/>
              </p:ext>
            </p:extLst>
          </p:nvPr>
        </p:nvGraphicFramePr>
        <p:xfrm>
          <a:off x="1676400" y="3611460"/>
          <a:ext cx="8127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89082270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8862476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4770662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60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EPCAM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586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MLH1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1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MSH2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38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MSH6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936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PMS2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627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115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76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AD050A-6F05-DF63-2DBE-D3036F654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Are you aware of the symptoms to look out for?</a:t>
            </a: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30A170-AF08-3E73-42C0-783B149F11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84381"/>
              </p:ext>
            </p:extLst>
          </p:nvPr>
        </p:nvGraphicFramePr>
        <p:xfrm>
          <a:off x="1676989" y="2092139"/>
          <a:ext cx="8127999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6260945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9433001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778095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1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Yes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32 (67%)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94 (71%)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42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 (29%)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33 (25%)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192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 plan to access additional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(4%)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 (4%)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480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2665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6AEADB0-F317-9E29-0DE1-3C18CFC45727}"/>
              </a:ext>
            </a:extLst>
          </p:cNvPr>
          <p:cNvSpPr txBox="1"/>
          <p:nvPr/>
        </p:nvSpPr>
        <p:spPr>
          <a:xfrm>
            <a:off x="1828800" y="4806462"/>
            <a:ext cx="8127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Slight increase in the proportion of people who claim to be symptom aware, fewer are not symptom aware (but still 25% - highlights area for improvement), and same proportion plan to access additional support.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86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FC644-947D-74A2-C1D1-B98B57D17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Have you discussed reproductive options with GP?</a:t>
            </a:r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76F6D6-5157-960B-C571-E472BE284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475556"/>
              </p:ext>
            </p:extLst>
          </p:nvPr>
        </p:nvGraphicFramePr>
        <p:xfrm>
          <a:off x="3990656" y="1130300"/>
          <a:ext cx="8127999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104381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303425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45446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565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I do not need to discuss reproductive options with my GP</a:t>
                      </a:r>
                      <a:endParaRPr lang="en-GB" sz="1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39 (81%)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72 (55%)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257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I have not considered discussing reproductive options with my GP</a:t>
                      </a:r>
                      <a:endParaRPr lang="en-GB" sz="1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 (13%)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 (14%)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415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I plan to discuss reproductive options with my GP</a:t>
                      </a:r>
                      <a:endParaRPr lang="en-GB" sz="1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(2%)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40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 (13%)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51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(9%)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005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 (7%)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785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32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05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87D28-CBD1-A87B-390C-759E4390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Have you discussed H. pylori with your GP?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BB8FE52-EA09-B416-78E3-95560FCA4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0336"/>
              </p:ext>
            </p:extLst>
          </p:nvPr>
        </p:nvGraphicFramePr>
        <p:xfrm>
          <a:off x="475761" y="1822348"/>
          <a:ext cx="45651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1721">
                  <a:extLst>
                    <a:ext uri="{9D8B030D-6E8A-4147-A177-3AD203B41FA5}">
                      <a16:colId xmlns:a16="http://schemas.microsoft.com/office/drawing/2014/main" val="4045722143"/>
                    </a:ext>
                  </a:extLst>
                </a:gridCol>
                <a:gridCol w="1521721">
                  <a:extLst>
                    <a:ext uri="{9D8B030D-6E8A-4147-A177-3AD203B41FA5}">
                      <a16:colId xmlns:a16="http://schemas.microsoft.com/office/drawing/2014/main" val="3962818731"/>
                    </a:ext>
                  </a:extLst>
                </a:gridCol>
                <a:gridCol w="1521721">
                  <a:extLst>
                    <a:ext uri="{9D8B030D-6E8A-4147-A177-3AD203B41FA5}">
                      <a16:colId xmlns:a16="http://schemas.microsoft.com/office/drawing/2014/main" val="12811580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920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 (50%)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88 (67%)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191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 (50%)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 (33%)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834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41657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5D3F83E-759D-73FB-9058-624246568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041910"/>
              </p:ext>
            </p:extLst>
          </p:nvPr>
        </p:nvGraphicFramePr>
        <p:xfrm>
          <a:off x="4327936" y="4177138"/>
          <a:ext cx="760184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0920">
                  <a:extLst>
                    <a:ext uri="{9D8B030D-6E8A-4147-A177-3AD203B41FA5}">
                      <a16:colId xmlns:a16="http://schemas.microsoft.com/office/drawing/2014/main" val="729473208"/>
                    </a:ext>
                  </a:extLst>
                </a:gridCol>
                <a:gridCol w="3800920">
                  <a:extLst>
                    <a:ext uri="{9D8B030D-6E8A-4147-A177-3AD203B41FA5}">
                      <a16:colId xmlns:a16="http://schemas.microsoft.com/office/drawing/2014/main" val="1053432203"/>
                    </a:ext>
                  </a:extLst>
                </a:gridCol>
              </a:tblGrid>
              <a:tr h="342935">
                <a:tc>
                  <a:txBody>
                    <a:bodyPr/>
                    <a:lstStyle/>
                    <a:p>
                      <a:r>
                        <a:rPr lang="en-GB" dirty="0"/>
                        <a:t>If yes, please tell us (2025 only)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829663"/>
                  </a:ext>
                </a:extLst>
              </a:tr>
              <a:tr h="342935">
                <a:tc>
                  <a:txBody>
                    <a:bodyPr/>
                    <a:lstStyle/>
                    <a:p>
                      <a:r>
                        <a:rPr lang="en-GB" dirty="0"/>
                        <a:t>I have been tested for H Pylori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933070"/>
                  </a:ext>
                </a:extLst>
              </a:tr>
              <a:tr h="342935">
                <a:tc>
                  <a:txBody>
                    <a:bodyPr/>
                    <a:lstStyle/>
                    <a:p>
                      <a:r>
                        <a:rPr lang="en-GB" dirty="0"/>
                        <a:t>Not stated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182479"/>
                  </a:ext>
                </a:extLst>
              </a:tr>
              <a:tr h="342935">
                <a:tc>
                  <a:txBody>
                    <a:bodyPr/>
                    <a:lstStyle/>
                    <a:p>
                      <a:r>
                        <a:rPr lang="en-GB" dirty="0"/>
                        <a:t>I have not been tested for H Pylori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592255"/>
                  </a:ext>
                </a:extLst>
              </a:tr>
              <a:tr h="342935">
                <a:tc>
                  <a:txBody>
                    <a:bodyPr/>
                    <a:lstStyle/>
                    <a:p>
                      <a:r>
                        <a:rPr lang="en-GB" dirty="0"/>
                        <a:t>I have H pylori testing planned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268101"/>
                  </a:ext>
                </a:extLst>
              </a:tr>
              <a:tr h="342935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17706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4ACC67F-3E4F-A5CE-D7C6-BFC17D9CBC77}"/>
              </a:ext>
            </a:extLst>
          </p:cNvPr>
          <p:cNvSpPr txBox="1"/>
          <p:nvPr/>
        </p:nvSpPr>
        <p:spPr>
          <a:xfrm>
            <a:off x="7080739" y="1834296"/>
            <a:ext cx="30714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Increase of 17% in those who have discussed H pylori with their GPs (possibly due to more recent diagnoses / more standardised info to share with pts and GPs).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A5000A0-D652-FCB5-18A5-4D2C580CF5F1}"/>
              </a:ext>
            </a:extLst>
          </p:cNvPr>
          <p:cNvSpPr/>
          <p:nvPr/>
        </p:nvSpPr>
        <p:spPr>
          <a:xfrm rot="10800000">
            <a:off x="5802923" y="2203938"/>
            <a:ext cx="914400" cy="7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919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8EB06E-FC95-B836-1EC1-DE95CF33B7AE}"/>
              </a:ext>
            </a:extLst>
          </p:cNvPr>
          <p:cNvSpPr txBox="1"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was your H. pylori test result?</a:t>
            </a:r>
          </a:p>
        </p:txBody>
      </p:sp>
      <p:sp>
        <p:nvSpPr>
          <p:cNvPr id="6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9E6A9D-F994-FF54-A363-B4E230A88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874872"/>
              </p:ext>
            </p:extLst>
          </p:nvPr>
        </p:nvGraphicFramePr>
        <p:xfrm>
          <a:off x="5005606" y="639193"/>
          <a:ext cx="6391479" cy="248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0493">
                  <a:extLst>
                    <a:ext uri="{9D8B030D-6E8A-4147-A177-3AD203B41FA5}">
                      <a16:colId xmlns:a16="http://schemas.microsoft.com/office/drawing/2014/main" val="3053097902"/>
                    </a:ext>
                  </a:extLst>
                </a:gridCol>
                <a:gridCol w="2130493">
                  <a:extLst>
                    <a:ext uri="{9D8B030D-6E8A-4147-A177-3AD203B41FA5}">
                      <a16:colId xmlns:a16="http://schemas.microsoft.com/office/drawing/2014/main" val="3848399748"/>
                    </a:ext>
                  </a:extLst>
                </a:gridCol>
                <a:gridCol w="2130493">
                  <a:extLst>
                    <a:ext uri="{9D8B030D-6E8A-4147-A177-3AD203B41FA5}">
                      <a16:colId xmlns:a16="http://schemas.microsoft.com/office/drawing/2014/main" val="3692654479"/>
                    </a:ext>
                  </a:extLst>
                </a:gridCol>
              </a:tblGrid>
              <a:tr h="4145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607794"/>
                  </a:ext>
                </a:extLst>
              </a:tr>
              <a:tr h="414579">
                <a:tc>
                  <a:txBody>
                    <a:bodyPr/>
                    <a:lstStyle/>
                    <a:p>
                      <a:r>
                        <a:rPr lang="en-GB" dirty="0"/>
                        <a:t>N/A or blank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29 (60%)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54 (41%)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58452"/>
                  </a:ext>
                </a:extLst>
              </a:tr>
              <a:tr h="414579">
                <a:tc>
                  <a:txBody>
                    <a:bodyPr/>
                    <a:lstStyle/>
                    <a:p>
                      <a:r>
                        <a:rPr lang="en-GB" dirty="0"/>
                        <a:t>Negative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 (40%)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72 (54%)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643436"/>
                  </a:ext>
                </a:extLst>
              </a:tr>
              <a:tr h="414579">
                <a:tc>
                  <a:txBody>
                    <a:bodyPr/>
                    <a:lstStyle/>
                    <a:p>
                      <a:r>
                        <a:rPr lang="en-GB" dirty="0"/>
                        <a:t>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 (5%)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497766"/>
                  </a:ext>
                </a:extLst>
              </a:tr>
              <a:tr h="414579">
                <a:tc>
                  <a:txBody>
                    <a:bodyPr/>
                    <a:lstStyle/>
                    <a:p>
                      <a:r>
                        <a:rPr lang="en-GB" dirty="0"/>
                        <a:t>Failed?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(1%)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754049"/>
                  </a:ext>
                </a:extLst>
              </a:tr>
              <a:tr h="414579"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50146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5912A7-7098-E1B9-4AA3-7B5E4E7FA420}"/>
              </a:ext>
            </a:extLst>
          </p:cNvPr>
          <p:cNvSpPr txBox="1"/>
          <p:nvPr/>
        </p:nvSpPr>
        <p:spPr>
          <a:xfrm>
            <a:off x="4849574" y="4212709"/>
            <a:ext cx="62423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Increased number of people replied that their H pylori testing had taken place (~19% more than in 2023 shared this happened).</a:t>
            </a:r>
          </a:p>
          <a:p>
            <a:endParaRPr lang="en-GB" dirty="0"/>
          </a:p>
          <a:p>
            <a:r>
              <a:rPr lang="en-GB" dirty="0"/>
              <a:t>Interesting to hear that about 5% were positive for H pylori – notes the potential impact of this.</a:t>
            </a:r>
          </a:p>
        </p:txBody>
      </p:sp>
    </p:spTree>
    <p:extLst>
      <p:ext uri="{BB962C8B-B14F-4D97-AF65-F5344CB8AC3E}">
        <p14:creationId xmlns:p14="http://schemas.microsoft.com/office/powerpoint/2010/main" val="734076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</TotalTime>
  <Words>1916</Words>
  <Application>Microsoft Office PowerPoint</Application>
  <PresentationFormat>Widescreen</PresentationFormat>
  <Paragraphs>592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Lynch Syndrome Questionnaire Analysis  (18 months later) </vt:lpstr>
      <vt:lpstr>Background</vt:lpstr>
      <vt:lpstr>Date of Diagnosis </vt:lpstr>
      <vt:lpstr>How was LS Diagnosed?</vt:lpstr>
      <vt:lpstr>In which Lynch syndrome gene do you have an alteration?</vt:lpstr>
      <vt:lpstr>Are you aware of the symptoms to look out for?</vt:lpstr>
      <vt:lpstr>Have you discussed reproductive options with GP?</vt:lpstr>
      <vt:lpstr>Have you discussed H. pylori with your GP?</vt:lpstr>
      <vt:lpstr>PowerPoint Presentation</vt:lpstr>
      <vt:lpstr>Where have you had cancer?</vt:lpstr>
      <vt:lpstr>Have you discussed aspirin therapy with your GP? </vt:lpstr>
      <vt:lpstr>Are you taking chemoprevention?</vt:lpstr>
      <vt:lpstr>Have you had a colonoscopy for your Lynch Syndrome?</vt:lpstr>
      <vt:lpstr>Latest Colonoscopy Date</vt:lpstr>
      <vt:lpstr>Colonoscopy Result</vt:lpstr>
      <vt:lpstr> If female and age &gt;38, have you had a Gynaecological review with your GP?</vt:lpstr>
      <vt:lpstr>Gynae Information from survey participants </vt:lpstr>
      <vt:lpstr>Family Communication</vt:lpstr>
      <vt:lpstr>Next section: LS app questionnaire questions  </vt:lpstr>
      <vt:lpstr>How recent was your last colonoscopy?</vt:lpstr>
      <vt:lpstr>Are you taking Aspirin regularly as chemoprevention?</vt:lpstr>
      <vt:lpstr>Have you discussed Helicobacter Pylori and eradication?</vt:lpstr>
      <vt:lpstr>Have you shared your genetic test results with relatives?</vt:lpstr>
      <vt:lpstr>Have you had a Gynaecological Review?</vt:lpstr>
      <vt:lpstr>Do you have symptom awareness, and  access to additional support if required?</vt:lpstr>
      <vt:lpstr>Personal Lynch syndrome scores</vt:lpstr>
    </vt:vector>
  </TitlesOfParts>
  <Company>University Hospitals Of Leicester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Lynch Syndrome Questionnaire Analysis</dc:title>
  <dc:creator>StaffordSmith Bethany - Genomic Genetic Counsellor</dc:creator>
  <cp:lastModifiedBy>StaffordSmith Bethany - Genetics Counsellor</cp:lastModifiedBy>
  <cp:revision>21</cp:revision>
  <dcterms:created xsi:type="dcterms:W3CDTF">2023-11-09T15:42:04Z</dcterms:created>
  <dcterms:modified xsi:type="dcterms:W3CDTF">2025-06-26T16:07:31Z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inDIP File ID">
    <vt:lpwstr>906e14bb-0408-4042-ac1b-4d55f390bea0</vt:lpwstr>
  </property>
</Properties>
</file>