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Lst>
  <p:notesMasterIdLst>
    <p:notesMasterId r:id="rId34"/>
  </p:notesMasterIdLst>
  <p:sldIdLst>
    <p:sldId id="1923" r:id="rId3"/>
    <p:sldId id="2145707319" r:id="rId4"/>
    <p:sldId id="2145707288" r:id="rId5"/>
    <p:sldId id="2145707309" r:id="rId6"/>
    <p:sldId id="2145707310" r:id="rId7"/>
    <p:sldId id="2145707311" r:id="rId8"/>
    <p:sldId id="2145707312" r:id="rId9"/>
    <p:sldId id="2145707281" r:id="rId10"/>
    <p:sldId id="2145707313" r:id="rId11"/>
    <p:sldId id="2145707314" r:id="rId12"/>
    <p:sldId id="2145707315" r:id="rId13"/>
    <p:sldId id="2145707316" r:id="rId14"/>
    <p:sldId id="2145707317" r:id="rId15"/>
    <p:sldId id="2145707318" r:id="rId16"/>
    <p:sldId id="2145707295" r:id="rId17"/>
    <p:sldId id="2145707297" r:id="rId18"/>
    <p:sldId id="2145707303" r:id="rId19"/>
    <p:sldId id="2145707305" r:id="rId20"/>
    <p:sldId id="1946" r:id="rId21"/>
    <p:sldId id="2145707298" r:id="rId22"/>
    <p:sldId id="2145707300" r:id="rId23"/>
    <p:sldId id="2145707299" r:id="rId24"/>
    <p:sldId id="2145707301" r:id="rId25"/>
    <p:sldId id="2145707302" r:id="rId26"/>
    <p:sldId id="2145707304" r:id="rId27"/>
    <p:sldId id="2145707307" r:id="rId28"/>
    <p:sldId id="2145707306" r:id="rId29"/>
    <p:sldId id="360" r:id="rId30"/>
    <p:sldId id="359" r:id="rId31"/>
    <p:sldId id="337" r:id="rId32"/>
    <p:sldId id="214570730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9076E3-ACA6-4A7D-A8EE-398435B649CA}" v="4" dt="2025-05-20T07:40:51.7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93" d="100"/>
          <a:sy n="93" d="100"/>
        </p:scale>
        <p:origin x="92"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INSON, Vanessa (NHS ENGLAND)" userId="9e30d5e3-9f4a-4c6a-886b-bdfdaff94bb5" providerId="ADAL" clId="{0F9076E3-ACA6-4A7D-A8EE-398435B649CA}"/>
    <pc:docChg chg="modSld sldOrd">
      <pc:chgData name="ROBINSON, Vanessa (NHS ENGLAND)" userId="9e30d5e3-9f4a-4c6a-886b-bdfdaff94bb5" providerId="ADAL" clId="{0F9076E3-ACA6-4A7D-A8EE-398435B649CA}" dt="2025-05-20T07:51:01.984" v="1"/>
      <pc:docMkLst>
        <pc:docMk/>
      </pc:docMkLst>
      <pc:sldChg chg="ord">
        <pc:chgData name="ROBINSON, Vanessa (NHS ENGLAND)" userId="9e30d5e3-9f4a-4c6a-886b-bdfdaff94bb5" providerId="ADAL" clId="{0F9076E3-ACA6-4A7D-A8EE-398435B649CA}" dt="2025-05-20T07:51:01.984" v="1"/>
        <pc:sldMkLst>
          <pc:docMk/>
          <pc:sldMk cId="3830231407" sldId="1923"/>
        </pc:sldMkLst>
      </pc:sldChg>
    </pc:docChg>
  </pc:docChgLst>
  <pc:docChgLst>
    <pc:chgData name="ROBINSON, Vanessa (NHS ENGLAND - X24)" userId="9e30d5e3-9f4a-4c6a-886b-bdfdaff94bb5" providerId="ADAL" clId="{0F9076E3-ACA6-4A7D-A8EE-398435B649CA}"/>
    <pc:docChg chg="undo custSel addSld modSld sldOrd">
      <pc:chgData name="ROBINSON, Vanessa (NHS ENGLAND - X24)" userId="9e30d5e3-9f4a-4c6a-886b-bdfdaff94bb5" providerId="ADAL" clId="{0F9076E3-ACA6-4A7D-A8EE-398435B649CA}" dt="2025-05-20T07:40:51.707" v="27"/>
      <pc:docMkLst>
        <pc:docMk/>
      </pc:docMkLst>
      <pc:sldChg chg="addSp delSp modSp new mod ord setBg modClrScheme chgLayout">
        <pc:chgData name="ROBINSON, Vanessa (NHS ENGLAND - X24)" userId="9e30d5e3-9f4a-4c6a-886b-bdfdaff94bb5" providerId="ADAL" clId="{0F9076E3-ACA6-4A7D-A8EE-398435B649CA}" dt="2025-05-20T07:40:51.707" v="27"/>
        <pc:sldMkLst>
          <pc:docMk/>
          <pc:sldMk cId="3516242684" sldId="2145707319"/>
        </pc:sldMkLst>
        <pc:spChg chg="del">
          <ac:chgData name="ROBINSON, Vanessa (NHS ENGLAND - X24)" userId="9e30d5e3-9f4a-4c6a-886b-bdfdaff94bb5" providerId="ADAL" clId="{0F9076E3-ACA6-4A7D-A8EE-398435B649CA}" dt="2025-05-20T07:38:17.983" v="3" actId="700"/>
          <ac:spMkLst>
            <pc:docMk/>
            <pc:sldMk cId="3516242684" sldId="2145707319"/>
            <ac:spMk id="2" creationId="{D44260CA-652F-23C4-F667-EDBB0436A53C}"/>
          </ac:spMkLst>
        </pc:spChg>
        <pc:spChg chg="del">
          <ac:chgData name="ROBINSON, Vanessa (NHS ENGLAND - X24)" userId="9e30d5e3-9f4a-4c6a-886b-bdfdaff94bb5" providerId="ADAL" clId="{0F9076E3-ACA6-4A7D-A8EE-398435B649CA}" dt="2025-05-20T07:38:17.983" v="3" actId="700"/>
          <ac:spMkLst>
            <pc:docMk/>
            <pc:sldMk cId="3516242684" sldId="2145707319"/>
            <ac:spMk id="3" creationId="{AC96E81D-C3C1-E541-E26C-7E83330F4199}"/>
          </ac:spMkLst>
        </pc:spChg>
        <pc:spChg chg="del">
          <ac:chgData name="ROBINSON, Vanessa (NHS ENGLAND - X24)" userId="9e30d5e3-9f4a-4c6a-886b-bdfdaff94bb5" providerId="ADAL" clId="{0F9076E3-ACA6-4A7D-A8EE-398435B649CA}" dt="2025-05-20T07:38:17.983" v="3" actId="700"/>
          <ac:spMkLst>
            <pc:docMk/>
            <pc:sldMk cId="3516242684" sldId="2145707319"/>
            <ac:spMk id="4" creationId="{D96D8F74-1C28-CE97-6417-216B321DDB41}"/>
          </ac:spMkLst>
        </pc:spChg>
        <pc:spChg chg="add mod">
          <ac:chgData name="ROBINSON, Vanessa (NHS ENGLAND - X24)" userId="9e30d5e3-9f4a-4c6a-886b-bdfdaff94bb5" providerId="ADAL" clId="{0F9076E3-ACA6-4A7D-A8EE-398435B649CA}" dt="2025-05-20T07:40:46.921" v="26"/>
          <ac:spMkLst>
            <pc:docMk/>
            <pc:sldMk cId="3516242684" sldId="2145707319"/>
            <ac:spMk id="7" creationId="{232F6E19-2095-70C3-E02C-D696F164906D}"/>
          </ac:spMkLst>
        </pc:spChg>
        <pc:spChg chg="add del">
          <ac:chgData name="ROBINSON, Vanessa (NHS ENGLAND - X24)" userId="9e30d5e3-9f4a-4c6a-886b-bdfdaff94bb5" providerId="ADAL" clId="{0F9076E3-ACA6-4A7D-A8EE-398435B649CA}" dt="2025-05-20T07:38:46.922" v="6" actId="26606"/>
          <ac:spMkLst>
            <pc:docMk/>
            <pc:sldMk cId="3516242684" sldId="2145707319"/>
            <ac:spMk id="10" creationId="{F3060C83-F051-4F0E-ABAD-AA0DFC48B218}"/>
          </ac:spMkLst>
        </pc:spChg>
        <pc:spChg chg="add del">
          <ac:chgData name="ROBINSON, Vanessa (NHS ENGLAND - X24)" userId="9e30d5e3-9f4a-4c6a-886b-bdfdaff94bb5" providerId="ADAL" clId="{0F9076E3-ACA6-4A7D-A8EE-398435B649CA}" dt="2025-05-20T07:38:46.922" v="6" actId="26606"/>
          <ac:spMkLst>
            <pc:docMk/>
            <pc:sldMk cId="3516242684" sldId="2145707319"/>
            <ac:spMk id="12" creationId="{83C98ABE-055B-441F-B07E-44F97F083C39}"/>
          </ac:spMkLst>
        </pc:spChg>
        <pc:spChg chg="add del">
          <ac:chgData name="ROBINSON, Vanessa (NHS ENGLAND - X24)" userId="9e30d5e3-9f4a-4c6a-886b-bdfdaff94bb5" providerId="ADAL" clId="{0F9076E3-ACA6-4A7D-A8EE-398435B649CA}" dt="2025-05-20T07:38:46.922" v="6" actId="26606"/>
          <ac:spMkLst>
            <pc:docMk/>
            <pc:sldMk cId="3516242684" sldId="2145707319"/>
            <ac:spMk id="14" creationId="{29FDB030-9B49-4CED-8CCD-4D99382388AC}"/>
          </ac:spMkLst>
        </pc:spChg>
        <pc:spChg chg="add del">
          <ac:chgData name="ROBINSON, Vanessa (NHS ENGLAND - X24)" userId="9e30d5e3-9f4a-4c6a-886b-bdfdaff94bb5" providerId="ADAL" clId="{0F9076E3-ACA6-4A7D-A8EE-398435B649CA}" dt="2025-05-20T07:38:46.922" v="6" actId="26606"/>
          <ac:spMkLst>
            <pc:docMk/>
            <pc:sldMk cId="3516242684" sldId="2145707319"/>
            <ac:spMk id="16" creationId="{3783CA14-24A1-485C-8B30-D6A5D87987AD}"/>
          </ac:spMkLst>
        </pc:spChg>
        <pc:spChg chg="add del">
          <ac:chgData name="ROBINSON, Vanessa (NHS ENGLAND - X24)" userId="9e30d5e3-9f4a-4c6a-886b-bdfdaff94bb5" providerId="ADAL" clId="{0F9076E3-ACA6-4A7D-A8EE-398435B649CA}" dt="2025-05-20T07:38:46.922" v="6" actId="26606"/>
          <ac:spMkLst>
            <pc:docMk/>
            <pc:sldMk cId="3516242684" sldId="2145707319"/>
            <ac:spMk id="18" creationId="{9A97C86A-04D6-40F7-AE84-31AB43E6A846}"/>
          </ac:spMkLst>
        </pc:spChg>
        <pc:spChg chg="add del">
          <ac:chgData name="ROBINSON, Vanessa (NHS ENGLAND - X24)" userId="9e30d5e3-9f4a-4c6a-886b-bdfdaff94bb5" providerId="ADAL" clId="{0F9076E3-ACA6-4A7D-A8EE-398435B649CA}" dt="2025-05-20T07:38:46.922" v="6" actId="26606"/>
          <ac:spMkLst>
            <pc:docMk/>
            <pc:sldMk cId="3516242684" sldId="2145707319"/>
            <ac:spMk id="20" creationId="{FF9F2414-84E8-453E-B1F3-389FDE8192D9}"/>
          </ac:spMkLst>
        </pc:spChg>
        <pc:spChg chg="add del">
          <ac:chgData name="ROBINSON, Vanessa (NHS ENGLAND - X24)" userId="9e30d5e3-9f4a-4c6a-886b-bdfdaff94bb5" providerId="ADAL" clId="{0F9076E3-ACA6-4A7D-A8EE-398435B649CA}" dt="2025-05-20T07:38:46.922" v="6" actId="26606"/>
          <ac:spMkLst>
            <pc:docMk/>
            <pc:sldMk cId="3516242684" sldId="2145707319"/>
            <ac:spMk id="22" creationId="{3ECA69A1-7536-43AC-85EF-C7106179F5ED}"/>
          </ac:spMkLst>
        </pc:spChg>
        <pc:spChg chg="add del">
          <ac:chgData name="ROBINSON, Vanessa (NHS ENGLAND - X24)" userId="9e30d5e3-9f4a-4c6a-886b-bdfdaff94bb5" providerId="ADAL" clId="{0F9076E3-ACA6-4A7D-A8EE-398435B649CA}" dt="2025-05-20T07:38:48.287" v="8" actId="26606"/>
          <ac:spMkLst>
            <pc:docMk/>
            <pc:sldMk cId="3516242684" sldId="2145707319"/>
            <ac:spMk id="24" creationId="{86FF76B9-219D-4469-AF87-0236D29032F1}"/>
          </ac:spMkLst>
        </pc:spChg>
        <pc:spChg chg="add del">
          <ac:chgData name="ROBINSON, Vanessa (NHS ENGLAND - X24)" userId="9e30d5e3-9f4a-4c6a-886b-bdfdaff94bb5" providerId="ADAL" clId="{0F9076E3-ACA6-4A7D-A8EE-398435B649CA}" dt="2025-05-20T07:38:48.287" v="8" actId="26606"/>
          <ac:spMkLst>
            <pc:docMk/>
            <pc:sldMk cId="3516242684" sldId="2145707319"/>
            <ac:spMk id="27" creationId="{2E80C965-DB6D-4F81-9E9E-B027384D0BD6}"/>
          </ac:spMkLst>
        </pc:spChg>
        <pc:spChg chg="add del">
          <ac:chgData name="ROBINSON, Vanessa (NHS ENGLAND - X24)" userId="9e30d5e3-9f4a-4c6a-886b-bdfdaff94bb5" providerId="ADAL" clId="{0F9076E3-ACA6-4A7D-A8EE-398435B649CA}" dt="2025-05-20T07:38:48.287" v="8" actId="26606"/>
          <ac:spMkLst>
            <pc:docMk/>
            <pc:sldMk cId="3516242684" sldId="2145707319"/>
            <ac:spMk id="28" creationId="{633C5E46-DAC5-4661-9C87-22B08E2A512F}"/>
          </ac:spMkLst>
        </pc:spChg>
        <pc:spChg chg="add del">
          <ac:chgData name="ROBINSON, Vanessa (NHS ENGLAND - X24)" userId="9e30d5e3-9f4a-4c6a-886b-bdfdaff94bb5" providerId="ADAL" clId="{0F9076E3-ACA6-4A7D-A8EE-398435B649CA}" dt="2025-05-20T07:38:49.182" v="10" actId="26606"/>
          <ac:spMkLst>
            <pc:docMk/>
            <pc:sldMk cId="3516242684" sldId="2145707319"/>
            <ac:spMk id="30" creationId="{32BC26D8-82FB-445E-AA49-62A77D7C1EE0}"/>
          </ac:spMkLst>
        </pc:spChg>
        <pc:spChg chg="add del">
          <ac:chgData name="ROBINSON, Vanessa (NHS ENGLAND - X24)" userId="9e30d5e3-9f4a-4c6a-886b-bdfdaff94bb5" providerId="ADAL" clId="{0F9076E3-ACA6-4A7D-A8EE-398435B649CA}" dt="2025-05-20T07:38:49.182" v="10" actId="26606"/>
          <ac:spMkLst>
            <pc:docMk/>
            <pc:sldMk cId="3516242684" sldId="2145707319"/>
            <ac:spMk id="31" creationId="{CB44330D-EA18-4254-AA95-EB49948539B8}"/>
          </ac:spMkLst>
        </pc:spChg>
        <pc:spChg chg="add del">
          <ac:chgData name="ROBINSON, Vanessa (NHS ENGLAND - X24)" userId="9e30d5e3-9f4a-4c6a-886b-bdfdaff94bb5" providerId="ADAL" clId="{0F9076E3-ACA6-4A7D-A8EE-398435B649CA}" dt="2025-05-20T07:38:56.962" v="12" actId="26606"/>
          <ac:spMkLst>
            <pc:docMk/>
            <pc:sldMk cId="3516242684" sldId="2145707319"/>
            <ac:spMk id="33" creationId="{F3060C83-F051-4F0E-ABAD-AA0DFC48B218}"/>
          </ac:spMkLst>
        </pc:spChg>
        <pc:spChg chg="add del">
          <ac:chgData name="ROBINSON, Vanessa (NHS ENGLAND - X24)" userId="9e30d5e3-9f4a-4c6a-886b-bdfdaff94bb5" providerId="ADAL" clId="{0F9076E3-ACA6-4A7D-A8EE-398435B649CA}" dt="2025-05-20T07:38:56.962" v="12" actId="26606"/>
          <ac:spMkLst>
            <pc:docMk/>
            <pc:sldMk cId="3516242684" sldId="2145707319"/>
            <ac:spMk id="34" creationId="{83C98ABE-055B-441F-B07E-44F97F083C39}"/>
          </ac:spMkLst>
        </pc:spChg>
        <pc:spChg chg="add del">
          <ac:chgData name="ROBINSON, Vanessa (NHS ENGLAND - X24)" userId="9e30d5e3-9f4a-4c6a-886b-bdfdaff94bb5" providerId="ADAL" clId="{0F9076E3-ACA6-4A7D-A8EE-398435B649CA}" dt="2025-05-20T07:38:56.962" v="12" actId="26606"/>
          <ac:spMkLst>
            <pc:docMk/>
            <pc:sldMk cId="3516242684" sldId="2145707319"/>
            <ac:spMk id="35" creationId="{29FDB030-9B49-4CED-8CCD-4D99382388AC}"/>
          </ac:spMkLst>
        </pc:spChg>
        <pc:spChg chg="add del">
          <ac:chgData name="ROBINSON, Vanessa (NHS ENGLAND - X24)" userId="9e30d5e3-9f4a-4c6a-886b-bdfdaff94bb5" providerId="ADAL" clId="{0F9076E3-ACA6-4A7D-A8EE-398435B649CA}" dt="2025-05-20T07:38:56.962" v="12" actId="26606"/>
          <ac:spMkLst>
            <pc:docMk/>
            <pc:sldMk cId="3516242684" sldId="2145707319"/>
            <ac:spMk id="36" creationId="{3783CA14-24A1-485C-8B30-D6A5D87987AD}"/>
          </ac:spMkLst>
        </pc:spChg>
        <pc:spChg chg="add del">
          <ac:chgData name="ROBINSON, Vanessa (NHS ENGLAND - X24)" userId="9e30d5e3-9f4a-4c6a-886b-bdfdaff94bb5" providerId="ADAL" clId="{0F9076E3-ACA6-4A7D-A8EE-398435B649CA}" dt="2025-05-20T07:38:56.962" v="12" actId="26606"/>
          <ac:spMkLst>
            <pc:docMk/>
            <pc:sldMk cId="3516242684" sldId="2145707319"/>
            <ac:spMk id="37" creationId="{9A97C86A-04D6-40F7-AE84-31AB43E6A846}"/>
          </ac:spMkLst>
        </pc:spChg>
        <pc:spChg chg="add del">
          <ac:chgData name="ROBINSON, Vanessa (NHS ENGLAND - X24)" userId="9e30d5e3-9f4a-4c6a-886b-bdfdaff94bb5" providerId="ADAL" clId="{0F9076E3-ACA6-4A7D-A8EE-398435B649CA}" dt="2025-05-20T07:38:56.962" v="12" actId="26606"/>
          <ac:spMkLst>
            <pc:docMk/>
            <pc:sldMk cId="3516242684" sldId="2145707319"/>
            <ac:spMk id="38" creationId="{FF9F2414-84E8-453E-B1F3-389FDE8192D9}"/>
          </ac:spMkLst>
        </pc:spChg>
        <pc:spChg chg="add del">
          <ac:chgData name="ROBINSON, Vanessa (NHS ENGLAND - X24)" userId="9e30d5e3-9f4a-4c6a-886b-bdfdaff94bb5" providerId="ADAL" clId="{0F9076E3-ACA6-4A7D-A8EE-398435B649CA}" dt="2025-05-20T07:38:56.962" v="12" actId="26606"/>
          <ac:spMkLst>
            <pc:docMk/>
            <pc:sldMk cId="3516242684" sldId="2145707319"/>
            <ac:spMk id="39" creationId="{3ECA69A1-7536-43AC-85EF-C7106179F5ED}"/>
          </ac:spMkLst>
        </pc:spChg>
        <pc:spChg chg="add del">
          <ac:chgData name="ROBINSON, Vanessa (NHS ENGLAND - X24)" userId="9e30d5e3-9f4a-4c6a-886b-bdfdaff94bb5" providerId="ADAL" clId="{0F9076E3-ACA6-4A7D-A8EE-398435B649CA}" dt="2025-05-20T07:38:59.770" v="14" actId="26606"/>
          <ac:spMkLst>
            <pc:docMk/>
            <pc:sldMk cId="3516242684" sldId="2145707319"/>
            <ac:spMk id="41" creationId="{0B761509-3B9A-49A6-A84B-C3D86811697D}"/>
          </ac:spMkLst>
        </pc:spChg>
        <pc:spChg chg="add del">
          <ac:chgData name="ROBINSON, Vanessa (NHS ENGLAND - X24)" userId="9e30d5e3-9f4a-4c6a-886b-bdfdaff94bb5" providerId="ADAL" clId="{0F9076E3-ACA6-4A7D-A8EE-398435B649CA}" dt="2025-05-20T07:38:59.770" v="14" actId="26606"/>
          <ac:spMkLst>
            <pc:docMk/>
            <pc:sldMk cId="3516242684" sldId="2145707319"/>
            <ac:spMk id="42" creationId="{91DE43FD-EB47-414A-B0AB-169B0FFFA527}"/>
          </ac:spMkLst>
        </pc:spChg>
        <pc:spChg chg="add del">
          <ac:chgData name="ROBINSON, Vanessa (NHS ENGLAND - X24)" userId="9e30d5e3-9f4a-4c6a-886b-bdfdaff94bb5" providerId="ADAL" clId="{0F9076E3-ACA6-4A7D-A8EE-398435B649CA}" dt="2025-05-20T07:39:00.882" v="16" actId="26606"/>
          <ac:spMkLst>
            <pc:docMk/>
            <pc:sldMk cId="3516242684" sldId="2145707319"/>
            <ac:spMk id="46" creationId="{AB8C311F-7253-4AED-9701-7FC0708C41C7}"/>
          </ac:spMkLst>
        </pc:spChg>
        <pc:spChg chg="add del">
          <ac:chgData name="ROBINSON, Vanessa (NHS ENGLAND - X24)" userId="9e30d5e3-9f4a-4c6a-886b-bdfdaff94bb5" providerId="ADAL" clId="{0F9076E3-ACA6-4A7D-A8EE-398435B649CA}" dt="2025-05-20T07:39:00.882" v="16" actId="26606"/>
          <ac:spMkLst>
            <pc:docMk/>
            <pc:sldMk cId="3516242684" sldId="2145707319"/>
            <ac:spMk id="47" creationId="{E2384209-CB15-4CDF-9D31-C44FD9A3F20D}"/>
          </ac:spMkLst>
        </pc:spChg>
        <pc:spChg chg="add del">
          <ac:chgData name="ROBINSON, Vanessa (NHS ENGLAND - X24)" userId="9e30d5e3-9f4a-4c6a-886b-bdfdaff94bb5" providerId="ADAL" clId="{0F9076E3-ACA6-4A7D-A8EE-398435B649CA}" dt="2025-05-20T07:39:00.882" v="16" actId="26606"/>
          <ac:spMkLst>
            <pc:docMk/>
            <pc:sldMk cId="3516242684" sldId="2145707319"/>
            <ac:spMk id="48" creationId="{2633B3B5-CC90-43F0-8714-D31D1F3F0209}"/>
          </ac:spMkLst>
        </pc:spChg>
        <pc:spChg chg="add del">
          <ac:chgData name="ROBINSON, Vanessa (NHS ENGLAND - X24)" userId="9e30d5e3-9f4a-4c6a-886b-bdfdaff94bb5" providerId="ADAL" clId="{0F9076E3-ACA6-4A7D-A8EE-398435B649CA}" dt="2025-05-20T07:39:00.882" v="16" actId="26606"/>
          <ac:spMkLst>
            <pc:docMk/>
            <pc:sldMk cId="3516242684" sldId="2145707319"/>
            <ac:spMk id="49" creationId="{A8D57A06-A426-446D-B02C-A2DC6B62E45E}"/>
          </ac:spMkLst>
        </pc:spChg>
        <pc:spChg chg="add del">
          <ac:chgData name="ROBINSON, Vanessa (NHS ENGLAND - X24)" userId="9e30d5e3-9f4a-4c6a-886b-bdfdaff94bb5" providerId="ADAL" clId="{0F9076E3-ACA6-4A7D-A8EE-398435B649CA}" dt="2025-05-20T07:39:02.369" v="18" actId="26606"/>
          <ac:spMkLst>
            <pc:docMk/>
            <pc:sldMk cId="3516242684" sldId="2145707319"/>
            <ac:spMk id="51" creationId="{7BDAC5B6-20CE-447F-8BA1-F2274AC7AE5B}"/>
          </ac:spMkLst>
        </pc:spChg>
        <pc:spChg chg="add del">
          <ac:chgData name="ROBINSON, Vanessa (NHS ENGLAND - X24)" userId="9e30d5e3-9f4a-4c6a-886b-bdfdaff94bb5" providerId="ADAL" clId="{0F9076E3-ACA6-4A7D-A8EE-398435B649CA}" dt="2025-05-20T07:39:02.369" v="18" actId="26606"/>
          <ac:spMkLst>
            <pc:docMk/>
            <pc:sldMk cId="3516242684" sldId="2145707319"/>
            <ac:spMk id="52" creationId="{D1D22B31-BF8F-446B-9009-8A251FB177CB}"/>
          </ac:spMkLst>
        </pc:spChg>
        <pc:spChg chg="add del">
          <ac:chgData name="ROBINSON, Vanessa (NHS ENGLAND - X24)" userId="9e30d5e3-9f4a-4c6a-886b-bdfdaff94bb5" providerId="ADAL" clId="{0F9076E3-ACA6-4A7D-A8EE-398435B649CA}" dt="2025-05-20T07:39:06.389" v="20" actId="26606"/>
          <ac:spMkLst>
            <pc:docMk/>
            <pc:sldMk cId="3516242684" sldId="2145707319"/>
            <ac:spMk id="54" creationId="{DA2E7C1E-2B5A-4BBA-AE51-1CD8C19309D7}"/>
          </ac:spMkLst>
        </pc:spChg>
        <pc:spChg chg="add del">
          <ac:chgData name="ROBINSON, Vanessa (NHS ENGLAND - X24)" userId="9e30d5e3-9f4a-4c6a-886b-bdfdaff94bb5" providerId="ADAL" clId="{0F9076E3-ACA6-4A7D-A8EE-398435B649CA}" dt="2025-05-20T07:39:06.389" v="20" actId="26606"/>
          <ac:spMkLst>
            <pc:docMk/>
            <pc:sldMk cId="3516242684" sldId="2145707319"/>
            <ac:spMk id="55" creationId="{43DF76B1-5174-4FAF-9D19-FFEE98426836}"/>
          </ac:spMkLst>
        </pc:spChg>
        <pc:spChg chg="add del">
          <ac:chgData name="ROBINSON, Vanessa (NHS ENGLAND - X24)" userId="9e30d5e3-9f4a-4c6a-886b-bdfdaff94bb5" providerId="ADAL" clId="{0F9076E3-ACA6-4A7D-A8EE-398435B649CA}" dt="2025-05-20T07:39:10.735" v="22" actId="26606"/>
          <ac:spMkLst>
            <pc:docMk/>
            <pc:sldMk cId="3516242684" sldId="2145707319"/>
            <ac:spMk id="57" creationId="{86FF76B9-219D-4469-AF87-0236D29032F1}"/>
          </ac:spMkLst>
        </pc:spChg>
        <pc:spChg chg="add del">
          <ac:chgData name="ROBINSON, Vanessa (NHS ENGLAND - X24)" userId="9e30d5e3-9f4a-4c6a-886b-bdfdaff94bb5" providerId="ADAL" clId="{0F9076E3-ACA6-4A7D-A8EE-398435B649CA}" dt="2025-05-20T07:39:10.735" v="22" actId="26606"/>
          <ac:spMkLst>
            <pc:docMk/>
            <pc:sldMk cId="3516242684" sldId="2145707319"/>
            <ac:spMk id="60" creationId="{2E80C965-DB6D-4F81-9E9E-B027384D0BD6}"/>
          </ac:spMkLst>
        </pc:spChg>
        <pc:spChg chg="add del">
          <ac:chgData name="ROBINSON, Vanessa (NHS ENGLAND - X24)" userId="9e30d5e3-9f4a-4c6a-886b-bdfdaff94bb5" providerId="ADAL" clId="{0F9076E3-ACA6-4A7D-A8EE-398435B649CA}" dt="2025-05-20T07:39:10.735" v="22" actId="26606"/>
          <ac:spMkLst>
            <pc:docMk/>
            <pc:sldMk cId="3516242684" sldId="2145707319"/>
            <ac:spMk id="61" creationId="{633C5E46-DAC5-4661-9C87-22B08E2A512F}"/>
          </ac:spMkLst>
        </pc:spChg>
        <pc:spChg chg="add">
          <ac:chgData name="ROBINSON, Vanessa (NHS ENGLAND - X24)" userId="9e30d5e3-9f4a-4c6a-886b-bdfdaff94bb5" providerId="ADAL" clId="{0F9076E3-ACA6-4A7D-A8EE-398435B649CA}" dt="2025-05-20T07:39:10.750" v="23" actId="26606"/>
          <ac:spMkLst>
            <pc:docMk/>
            <pc:sldMk cId="3516242684" sldId="2145707319"/>
            <ac:spMk id="63" creationId="{F3060C83-F051-4F0E-ABAD-AA0DFC48B218}"/>
          </ac:spMkLst>
        </pc:spChg>
        <pc:spChg chg="add">
          <ac:chgData name="ROBINSON, Vanessa (NHS ENGLAND - X24)" userId="9e30d5e3-9f4a-4c6a-886b-bdfdaff94bb5" providerId="ADAL" clId="{0F9076E3-ACA6-4A7D-A8EE-398435B649CA}" dt="2025-05-20T07:39:10.750" v="23" actId="26606"/>
          <ac:spMkLst>
            <pc:docMk/>
            <pc:sldMk cId="3516242684" sldId="2145707319"/>
            <ac:spMk id="64" creationId="{83C98ABE-055B-441F-B07E-44F97F083C39}"/>
          </ac:spMkLst>
        </pc:spChg>
        <pc:spChg chg="add">
          <ac:chgData name="ROBINSON, Vanessa (NHS ENGLAND - X24)" userId="9e30d5e3-9f4a-4c6a-886b-bdfdaff94bb5" providerId="ADAL" clId="{0F9076E3-ACA6-4A7D-A8EE-398435B649CA}" dt="2025-05-20T07:39:10.750" v="23" actId="26606"/>
          <ac:spMkLst>
            <pc:docMk/>
            <pc:sldMk cId="3516242684" sldId="2145707319"/>
            <ac:spMk id="65" creationId="{29FDB030-9B49-4CED-8CCD-4D99382388AC}"/>
          </ac:spMkLst>
        </pc:spChg>
        <pc:spChg chg="add">
          <ac:chgData name="ROBINSON, Vanessa (NHS ENGLAND - X24)" userId="9e30d5e3-9f4a-4c6a-886b-bdfdaff94bb5" providerId="ADAL" clId="{0F9076E3-ACA6-4A7D-A8EE-398435B649CA}" dt="2025-05-20T07:39:10.750" v="23" actId="26606"/>
          <ac:spMkLst>
            <pc:docMk/>
            <pc:sldMk cId="3516242684" sldId="2145707319"/>
            <ac:spMk id="66" creationId="{3783CA14-24A1-485C-8B30-D6A5D87987AD}"/>
          </ac:spMkLst>
        </pc:spChg>
        <pc:spChg chg="add">
          <ac:chgData name="ROBINSON, Vanessa (NHS ENGLAND - X24)" userId="9e30d5e3-9f4a-4c6a-886b-bdfdaff94bb5" providerId="ADAL" clId="{0F9076E3-ACA6-4A7D-A8EE-398435B649CA}" dt="2025-05-20T07:39:10.750" v="23" actId="26606"/>
          <ac:spMkLst>
            <pc:docMk/>
            <pc:sldMk cId="3516242684" sldId="2145707319"/>
            <ac:spMk id="67" creationId="{9A97C86A-04D6-40F7-AE84-31AB43E6A846}"/>
          </ac:spMkLst>
        </pc:spChg>
        <pc:spChg chg="add">
          <ac:chgData name="ROBINSON, Vanessa (NHS ENGLAND - X24)" userId="9e30d5e3-9f4a-4c6a-886b-bdfdaff94bb5" providerId="ADAL" clId="{0F9076E3-ACA6-4A7D-A8EE-398435B649CA}" dt="2025-05-20T07:39:10.750" v="23" actId="26606"/>
          <ac:spMkLst>
            <pc:docMk/>
            <pc:sldMk cId="3516242684" sldId="2145707319"/>
            <ac:spMk id="68" creationId="{FF9F2414-84E8-453E-B1F3-389FDE8192D9}"/>
          </ac:spMkLst>
        </pc:spChg>
        <pc:spChg chg="add">
          <ac:chgData name="ROBINSON, Vanessa (NHS ENGLAND - X24)" userId="9e30d5e3-9f4a-4c6a-886b-bdfdaff94bb5" providerId="ADAL" clId="{0F9076E3-ACA6-4A7D-A8EE-398435B649CA}" dt="2025-05-20T07:39:10.750" v="23" actId="26606"/>
          <ac:spMkLst>
            <pc:docMk/>
            <pc:sldMk cId="3516242684" sldId="2145707319"/>
            <ac:spMk id="69" creationId="{3ECA69A1-7536-43AC-85EF-C7106179F5ED}"/>
          </ac:spMkLst>
        </pc:spChg>
        <pc:grpChg chg="add del">
          <ac:chgData name="ROBINSON, Vanessa (NHS ENGLAND - X24)" userId="9e30d5e3-9f4a-4c6a-886b-bdfdaff94bb5" providerId="ADAL" clId="{0F9076E3-ACA6-4A7D-A8EE-398435B649CA}" dt="2025-05-20T07:38:48.287" v="8" actId="26606"/>
          <ac:grpSpMkLst>
            <pc:docMk/>
            <pc:sldMk cId="3516242684" sldId="2145707319"/>
            <ac:grpSpMk id="25" creationId="{DB88BD78-87E1-424D-B479-C37D8E41B12E}"/>
          </ac:grpSpMkLst>
        </pc:grpChg>
        <pc:grpChg chg="add del">
          <ac:chgData name="ROBINSON, Vanessa (NHS ENGLAND - X24)" userId="9e30d5e3-9f4a-4c6a-886b-bdfdaff94bb5" providerId="ADAL" clId="{0F9076E3-ACA6-4A7D-A8EE-398435B649CA}" dt="2025-05-20T07:38:59.770" v="14" actId="26606"/>
          <ac:grpSpMkLst>
            <pc:docMk/>
            <pc:sldMk cId="3516242684" sldId="2145707319"/>
            <ac:grpSpMk id="43" creationId="{58495BCC-CE77-4CC2-952E-846F41119FD5}"/>
          </ac:grpSpMkLst>
        </pc:grpChg>
        <pc:grpChg chg="add del">
          <ac:chgData name="ROBINSON, Vanessa (NHS ENGLAND - X24)" userId="9e30d5e3-9f4a-4c6a-886b-bdfdaff94bb5" providerId="ADAL" clId="{0F9076E3-ACA6-4A7D-A8EE-398435B649CA}" dt="2025-05-20T07:39:10.735" v="22" actId="26606"/>
          <ac:grpSpMkLst>
            <pc:docMk/>
            <pc:sldMk cId="3516242684" sldId="2145707319"/>
            <ac:grpSpMk id="58" creationId="{DB88BD78-87E1-424D-B479-C37D8E41B12E}"/>
          </ac:grpSpMkLst>
        </pc:grpChg>
        <pc:graphicFrameChg chg="add mod">
          <ac:chgData name="ROBINSON, Vanessa (NHS ENGLAND - X24)" userId="9e30d5e3-9f4a-4c6a-886b-bdfdaff94bb5" providerId="ADAL" clId="{0F9076E3-ACA6-4A7D-A8EE-398435B649CA}" dt="2025-05-20T07:40:43.481" v="25"/>
          <ac:graphicFrameMkLst>
            <pc:docMk/>
            <pc:sldMk cId="3516242684" sldId="2145707319"/>
            <ac:graphicFrameMk id="6" creationId="{48A1DCAB-B437-A9DA-D256-3F2AE44A7D9C}"/>
          </ac:graphicFrameMkLst>
        </pc:graphicFrameChg>
        <pc:picChg chg="add del mod">
          <ac:chgData name="ROBINSON, Vanessa (NHS ENGLAND - X24)" userId="9e30d5e3-9f4a-4c6a-886b-bdfdaff94bb5" providerId="ADAL" clId="{0F9076E3-ACA6-4A7D-A8EE-398435B649CA}" dt="2025-05-20T07:40:17.878" v="24" actId="21"/>
          <ac:picMkLst>
            <pc:docMk/>
            <pc:sldMk cId="3516242684" sldId="2145707319"/>
            <ac:picMk id="5" creationId="{60113EFB-63DC-1F94-950D-9EE3438B8728}"/>
          </ac:picMkLst>
        </pc:picChg>
        <pc:picChg chg="add">
          <ac:chgData name="ROBINSON, Vanessa (NHS ENGLAND - X24)" userId="9e30d5e3-9f4a-4c6a-886b-bdfdaff94bb5" providerId="ADAL" clId="{0F9076E3-ACA6-4A7D-A8EE-398435B649CA}" dt="2025-05-20T07:40:51.707" v="27"/>
          <ac:picMkLst>
            <pc:docMk/>
            <pc:sldMk cId="3516242684" sldId="2145707319"/>
            <ac:picMk id="8" creationId="{84FF9BB7-2991-3106-A7D3-F7408F63B8B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Fsccg-pr1\icb\Lincolnshire%20ICB\2025-26\Primary%20Care\Imms%20and%20Screening\Immunisations\Childhood%205-17yo\Performance%20and%20Uptake\SAIS%20Annual%20Uptake%20for%20Imms%20Boar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112769316017648E-2"/>
          <c:y val="3.4206312546040486E-2"/>
          <c:w val="0.90211779378641499"/>
          <c:h val="0.75648684623401097"/>
        </c:manualLayout>
      </c:layout>
      <c:lineChart>
        <c:grouping val="standard"/>
        <c:varyColors val="0"/>
        <c:ser>
          <c:idx val="0"/>
          <c:order val="0"/>
          <c:tx>
            <c:strRef>
              <c:f>'16-18 project data'!$A$2</c:f>
              <c:strCache>
                <c:ptCount val="1"/>
                <c:pt idx="0">
                  <c:v>HPV (Female, Year 8)</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'16-18 project data'!$B$1:$H$1</c:f>
              <c:strCache>
                <c:ptCount val="7"/>
                <c:pt idx="0">
                  <c:v>2017/18</c:v>
                </c:pt>
                <c:pt idx="1">
                  <c:v>2018/19</c:v>
                </c:pt>
                <c:pt idx="2">
                  <c:v>2019/20</c:v>
                </c:pt>
                <c:pt idx="3">
                  <c:v>2020/21</c:v>
                </c:pt>
                <c:pt idx="4">
                  <c:v>2021/22</c:v>
                </c:pt>
                <c:pt idx="5">
                  <c:v>2022/23</c:v>
                </c:pt>
                <c:pt idx="6">
                  <c:v>2023/24</c:v>
                </c:pt>
              </c:strCache>
            </c:strRef>
          </c:cat>
          <c:val>
            <c:numRef>
              <c:f>'16-18 project data'!$B$2:$H$2</c:f>
              <c:numCache>
                <c:formatCode>0%</c:formatCode>
                <c:ptCount val="7"/>
                <c:pt idx="0">
                  <c:v>0.9</c:v>
                </c:pt>
                <c:pt idx="1">
                  <c:v>0.89</c:v>
                </c:pt>
                <c:pt idx="2">
                  <c:v>0.91</c:v>
                </c:pt>
                <c:pt idx="3">
                  <c:v>0.89</c:v>
                </c:pt>
                <c:pt idx="4">
                  <c:v>0.66</c:v>
                </c:pt>
                <c:pt idx="5">
                  <c:v>0.69</c:v>
                </c:pt>
                <c:pt idx="6">
                  <c:v>0.71</c:v>
                </c:pt>
              </c:numCache>
            </c:numRef>
          </c:val>
          <c:smooth val="0"/>
          <c:extLst>
            <c:ext xmlns:c16="http://schemas.microsoft.com/office/drawing/2014/chart" uri="{C3380CC4-5D6E-409C-BE32-E72D297353CC}">
              <c16:uniqueId val="{00000000-45A9-4B2F-8DE0-46CF48DFB35B}"/>
            </c:ext>
          </c:extLst>
        </c:ser>
        <c:ser>
          <c:idx val="1"/>
          <c:order val="1"/>
          <c:tx>
            <c:strRef>
              <c:f>'16-18 project data'!$A$3</c:f>
              <c:strCache>
                <c:ptCount val="1"/>
                <c:pt idx="0">
                  <c:v>MenACWY (Year 9)</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'16-18 project data'!$B$1:$H$1</c:f>
              <c:strCache>
                <c:ptCount val="7"/>
                <c:pt idx="0">
                  <c:v>2017/18</c:v>
                </c:pt>
                <c:pt idx="1">
                  <c:v>2018/19</c:v>
                </c:pt>
                <c:pt idx="2">
                  <c:v>2019/20</c:v>
                </c:pt>
                <c:pt idx="3">
                  <c:v>2020/21</c:v>
                </c:pt>
                <c:pt idx="4">
                  <c:v>2021/22</c:v>
                </c:pt>
                <c:pt idx="5">
                  <c:v>2022/23</c:v>
                </c:pt>
                <c:pt idx="6">
                  <c:v>2023/24</c:v>
                </c:pt>
              </c:strCache>
            </c:strRef>
          </c:cat>
          <c:val>
            <c:numRef>
              <c:f>'16-18 project data'!$B$3:$H$3</c:f>
              <c:numCache>
                <c:formatCode>0%</c:formatCode>
                <c:ptCount val="7"/>
                <c:pt idx="0">
                  <c:v>0.88</c:v>
                </c:pt>
                <c:pt idx="1">
                  <c:v>0.87</c:v>
                </c:pt>
                <c:pt idx="2">
                  <c:v>0.8</c:v>
                </c:pt>
                <c:pt idx="3">
                  <c:v>0.79</c:v>
                </c:pt>
                <c:pt idx="4">
                  <c:v>0.72</c:v>
                </c:pt>
                <c:pt idx="5">
                  <c:v>0.64</c:v>
                </c:pt>
                <c:pt idx="6">
                  <c:v>0.69</c:v>
                </c:pt>
              </c:numCache>
            </c:numRef>
          </c:val>
          <c:smooth val="0"/>
          <c:extLst>
            <c:ext xmlns:c16="http://schemas.microsoft.com/office/drawing/2014/chart" uri="{C3380CC4-5D6E-409C-BE32-E72D297353CC}">
              <c16:uniqueId val="{00000001-45A9-4B2F-8DE0-46CF48DFB35B}"/>
            </c:ext>
          </c:extLst>
        </c:ser>
        <c:ser>
          <c:idx val="2"/>
          <c:order val="2"/>
          <c:tx>
            <c:strRef>
              <c:f>'16-18 project data'!$A$4</c:f>
              <c:strCache>
                <c:ptCount val="1"/>
                <c:pt idx="0">
                  <c:v>National Target</c:v>
                </c:pt>
              </c:strCache>
            </c:strRef>
          </c:tx>
          <c:spPr>
            <a:ln w="12700" cap="rnd">
              <a:solidFill>
                <a:srgbClr val="FF0000"/>
              </a:solidFill>
              <a:prstDash val="sysDash"/>
              <a:round/>
            </a:ln>
            <a:effectLst/>
          </c:spPr>
          <c:marker>
            <c:symbol val="circle"/>
            <c:size val="5"/>
            <c:spPr>
              <a:noFill/>
              <a:ln w="9525">
                <a:noFill/>
              </a:ln>
              <a:effectLst/>
            </c:spPr>
          </c:marker>
          <c:cat>
            <c:strRef>
              <c:f>'16-18 project data'!$B$1:$H$1</c:f>
              <c:strCache>
                <c:ptCount val="7"/>
                <c:pt idx="0">
                  <c:v>2017/18</c:v>
                </c:pt>
                <c:pt idx="1">
                  <c:v>2018/19</c:v>
                </c:pt>
                <c:pt idx="2">
                  <c:v>2019/20</c:v>
                </c:pt>
                <c:pt idx="3">
                  <c:v>2020/21</c:v>
                </c:pt>
                <c:pt idx="4">
                  <c:v>2021/22</c:v>
                </c:pt>
                <c:pt idx="5">
                  <c:v>2022/23</c:v>
                </c:pt>
                <c:pt idx="6">
                  <c:v>2023/24</c:v>
                </c:pt>
              </c:strCache>
            </c:strRef>
          </c:cat>
          <c:val>
            <c:numRef>
              <c:f>'16-18 project data'!$B$4:$H$4</c:f>
              <c:numCache>
                <c:formatCode>0%</c:formatCode>
                <c:ptCount val="7"/>
                <c:pt idx="0">
                  <c:v>0.9</c:v>
                </c:pt>
                <c:pt idx="1">
                  <c:v>0.9</c:v>
                </c:pt>
                <c:pt idx="2">
                  <c:v>0.9</c:v>
                </c:pt>
                <c:pt idx="3">
                  <c:v>0.9</c:v>
                </c:pt>
                <c:pt idx="4">
                  <c:v>0.9</c:v>
                </c:pt>
                <c:pt idx="5">
                  <c:v>0.9</c:v>
                </c:pt>
                <c:pt idx="6">
                  <c:v>0.9</c:v>
                </c:pt>
              </c:numCache>
            </c:numRef>
          </c:val>
          <c:smooth val="0"/>
          <c:extLst>
            <c:ext xmlns:c16="http://schemas.microsoft.com/office/drawing/2014/chart" uri="{C3380CC4-5D6E-409C-BE32-E72D297353CC}">
              <c16:uniqueId val="{00000002-45A9-4B2F-8DE0-46CF48DFB35B}"/>
            </c:ext>
          </c:extLst>
        </c:ser>
        <c:dLbls>
          <c:showLegendKey val="0"/>
          <c:showVal val="0"/>
          <c:showCatName val="0"/>
          <c:showSerName val="0"/>
          <c:showPercent val="0"/>
          <c:showBubbleSize val="0"/>
        </c:dLbls>
        <c:marker val="1"/>
        <c:smooth val="0"/>
        <c:axId val="295221407"/>
        <c:axId val="295218527"/>
      </c:lineChart>
      <c:catAx>
        <c:axId val="295221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5218527"/>
        <c:crosses val="autoZero"/>
        <c:auto val="1"/>
        <c:lblAlgn val="ctr"/>
        <c:lblOffset val="100"/>
        <c:noMultiLvlLbl val="0"/>
      </c:catAx>
      <c:valAx>
        <c:axId val="295218527"/>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5221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accent5">
          <a:lumMod val="50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5892F-0359-4362-90B1-A1CE760BEC2B}" type="datetimeFigureOut">
              <a:rPr lang="en-GB" smtClean="0"/>
              <a:t>20/05/2025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87AAB-3B0A-45E1-86C8-BCD811529016}" type="slidenum">
              <a:rPr lang="en-GB" smtClean="0"/>
              <a:t>‹#›</a:t>
            </a:fld>
            <a:endParaRPr lang="en-GB"/>
          </a:p>
        </p:txBody>
      </p:sp>
    </p:spTree>
    <p:extLst>
      <p:ext uri="{BB962C8B-B14F-4D97-AF65-F5344CB8AC3E}">
        <p14:creationId xmlns:p14="http://schemas.microsoft.com/office/powerpoint/2010/main" val="2284292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1B724-DA8E-BB3E-9116-8476D0CAB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889C4-9B73-80DB-C330-4C798F80B8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E30E6-9F35-7D40-0FDC-6254A4BD6980}"/>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4439C55A-A752-9D54-3549-B147C7F750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460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3F94B-248B-F827-613F-7F3931939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8AC42-4DA4-8443-533D-EECDFDFE7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5E76D-5A5D-499E-95BC-F513EAC24404}"/>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7685CF2C-B6D0-21A1-0EC9-3EE069087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740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1E7A5-389B-A125-4A33-C18D5AC56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09BEA-B099-D8C4-3650-96A9C7E66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148E1-DFC3-7534-8974-DB3D5D48CD84}"/>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1F07C20A-CE7F-2D1D-75A9-1C6449A6B4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64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5AC65-3759-53EE-CFD1-9048353DD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7976F-00BF-896C-6139-C45A765BE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835D4-CC2F-A86E-D0DB-FFCB617EAB59}"/>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8D67A7F0-8E31-C18F-784B-320320113D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919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3C516-7DC7-4726-0A71-0EFE344AB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C33D1-158F-6AD2-215B-188ADE776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5E43B4-C686-BE1A-AF2B-DCB936E4F484}"/>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4BEE9AA1-45E2-7CC1-9C15-56030F23DA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48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D6B36-AF6F-892A-4578-EACF1C2FE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037DC-7193-ACE3-B930-02992B5E7F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EFF35-02AB-8930-C347-99BCC254A670}"/>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6C4EB844-8CFE-14A2-BF9F-8738584E89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986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844DD-E678-C325-75D8-7DFC7D116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DE6BF-2B3B-11AD-0358-C3B44C7B0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E75B41-3536-8C12-D8C3-750F39CF5745}"/>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9351A019-A310-889F-8F3B-F9D104B577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204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14E7C-1F08-8755-46C4-B347AA4FC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F384F-F055-39B6-AB83-BD39F67AE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637B0-B848-5C6A-2A5E-6C601791789F}"/>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95FF02BF-2F54-565F-A6F7-DF0C28F1A6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1730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4</a:t>
            </a:fld>
            <a:endParaRPr lang="en-GB"/>
          </a:p>
        </p:txBody>
      </p:sp>
    </p:spTree>
    <p:extLst>
      <p:ext uri="{BB962C8B-B14F-4D97-AF65-F5344CB8AC3E}">
        <p14:creationId xmlns:p14="http://schemas.microsoft.com/office/powerpoint/2010/main" val="3636082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Rephrase this in line with the cervical cancer elimination plan. </a:t>
            </a:r>
          </a:p>
          <a:p>
            <a:r>
              <a:rPr lang="en-GB" dirty="0"/>
              <a:t>I think merge this slide with the cervical </a:t>
            </a:r>
            <a:r>
              <a:rPr lang="en-GB" dirty="0" err="1"/>
              <a:t>cancerl</a:t>
            </a:r>
            <a:r>
              <a:rPr lang="en-GB" dirty="0"/>
              <a:t> elimination plan slide. </a:t>
            </a:r>
          </a:p>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5</a:t>
            </a:fld>
            <a:endParaRPr lang="en-GB"/>
          </a:p>
        </p:txBody>
      </p:sp>
    </p:spTree>
    <p:extLst>
      <p:ext uri="{BB962C8B-B14F-4D97-AF65-F5344CB8AC3E}">
        <p14:creationId xmlns:p14="http://schemas.microsoft.com/office/powerpoint/2010/main" val="882882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8</a:t>
            </a:fld>
            <a:endParaRPr lang="en-GB"/>
          </a:p>
        </p:txBody>
      </p:sp>
    </p:spTree>
    <p:extLst>
      <p:ext uri="{BB962C8B-B14F-4D97-AF65-F5344CB8AC3E}">
        <p14:creationId xmlns:p14="http://schemas.microsoft.com/office/powerpoint/2010/main" val="444151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42424"/>
                </a:solidFill>
                <a:effectLst/>
                <a:latin typeface="Aptos Narrow" panose="020B0004020202020204" pitchFamily="34" charset="0"/>
              </a:rPr>
              <a:t>GP practices will be aware that HPV programme reverts to GP delivery post 16yrs.</a:t>
            </a:r>
          </a:p>
          <a:p>
            <a:r>
              <a:rPr lang="en-GB" b="0" i="0" dirty="0">
                <a:solidFill>
                  <a:srgbClr val="242424"/>
                </a:solidFill>
                <a:effectLst/>
                <a:latin typeface="Aptos Narrow" panose="020B0004020202020204" pitchFamily="34" charset="0"/>
              </a:rPr>
              <a:t>They will also be aware that HPV can be given to those who fall in the school age cohort should they prefer to attend GP and should not be turned away.</a:t>
            </a:r>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9</a:t>
            </a:fld>
            <a:endParaRPr lang="en-GB"/>
          </a:p>
        </p:txBody>
      </p:sp>
    </p:spTree>
    <p:extLst>
      <p:ext uri="{BB962C8B-B14F-4D97-AF65-F5344CB8AC3E}">
        <p14:creationId xmlns:p14="http://schemas.microsoft.com/office/powerpoint/2010/main" val="215944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890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C4F8-2A77-2892-CB84-A9EFB2353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B8774-A099-44C7-B770-14107991A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AECC0-013C-8FC8-973A-27EBD7B3B35B}"/>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27AAA178-D2A8-37FA-ADFF-BC9DCB8293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797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4CAA6-09CB-D200-C71B-D9F553493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53B51-A7E6-1E41-76B5-CE8D7BB5D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FBE3FB-6D72-ECFC-6B69-2A62D2E56969}"/>
              </a:ext>
            </a:extLst>
          </p:cNvPr>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1749700D-D162-C90A-B2F6-3593C60203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2881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08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4FFF6-0B73-EBC0-5151-E0BF94A4E94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BBB926C-552B-3644-0EFA-57654DDA6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AD75D42-3647-8520-C339-EDBF190D61C1}"/>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F529F3AB-70F6-A250-42A4-35B868105E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47FACD-4B8B-3CC0-316E-54A5F810B6F7}"/>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2433174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19045-86A8-9446-DF61-316863CB19D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8E42B21-32C0-F92D-C861-4294A9067AA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DEB3F86-CA1A-5585-7797-9996EC164630}"/>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40BFA1E2-9CC8-3E57-5E33-61C65CA5F0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2C90CC-1B0C-C3FF-6978-088D78AA432C}"/>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335213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E8A3BC-809A-3C0C-C599-7CA841C34F0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FDAA841-6E1B-24FC-1AEA-5D9F2FACC82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905F45A-CFBC-9306-6009-EDEDEBF4A798}"/>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A49D87B6-9EB5-6EFE-3F70-5497B7B5C3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66A517-C34D-986B-F417-10626C11E3BD}"/>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1989378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tx1"/>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8117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dirty="0"/>
              <a:t>Breaker slide 1</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7996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12989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Heading, content, basic text one col">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75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307835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20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0309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275023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B52DB-AA88-19FE-F57C-DDE3C2A8587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25A2EE9-58C1-4003-4B4D-CC5ACEEA507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B6941A-749E-722E-42B8-905C2BE5C97A}"/>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052225BE-F2D1-35D0-70AF-A40B12489F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4C92B9-2420-BAEA-B853-5C0E6BD5765D}"/>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10106077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132086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69215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54265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220615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4601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0391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111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360468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45010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B1C4-D143-5E3E-90BA-B18D483AC24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C05B3CD-D336-5FE8-241C-17E1F1A961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CEC173A-AE3B-1F9C-DB7B-7EED5437C652}"/>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81A9FCE2-5A87-C7F3-42D0-959418DF68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DB1C31-236B-58FF-6A0A-4862E61C1031}"/>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2075502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292436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259028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dirty="0"/>
              <a:t>Breaker slide 1</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81009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dirty="0"/>
              <a:t>Breaker </a:t>
            </a:r>
            <a:br>
              <a:rPr lang="en-US" dirty="0"/>
            </a:br>
            <a:r>
              <a:rPr lang="en-US" dirty="0"/>
              <a:t>slide 2</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26394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3</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84816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4</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101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dirty="0"/>
              <a:t>Breaker </a:t>
            </a:r>
            <a:br>
              <a:rPr lang="en-US" dirty="0"/>
            </a:br>
            <a:r>
              <a:rPr lang="en-US" dirty="0"/>
              <a:t>slide 5</a:t>
            </a:r>
            <a:endParaRPr lang="en-GB" dirty="0"/>
          </a:p>
        </p:txBody>
      </p:sp>
    </p:spTree>
    <p:extLst>
      <p:ext uri="{BB962C8B-B14F-4D97-AF65-F5344CB8AC3E}">
        <p14:creationId xmlns:p14="http://schemas.microsoft.com/office/powerpoint/2010/main" val="4101980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Tree>
    <p:extLst>
      <p:ext uri="{BB962C8B-B14F-4D97-AF65-F5344CB8AC3E}">
        <p14:creationId xmlns:p14="http://schemas.microsoft.com/office/powerpoint/2010/main" val="14921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297442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rtlCol="0" anchor="b"/>
          <a:lstStyle>
            <a:lvl1pPr>
              <a:lnSpc>
                <a:spcPct val="100000"/>
              </a:lnSpc>
              <a:defRPr sz="3200"/>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rtlCol="0">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rtlCol="0"/>
          <a:lstStyle/>
          <a:p>
            <a:pPr rtl="0"/>
            <a:r>
              <a:rPr lang="en-GB"/>
              <a:t>Monday, February 1, 20XX</a:t>
            </a:r>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rtlCol="0"/>
          <a:lstStyle/>
          <a:p>
            <a:pPr rtl="0"/>
            <a:fld id="{C01389E6-C847-4AD0-B56D-D205B2EAB1EE}" type="slidenum">
              <a:rPr lang="en-GB" smtClean="0"/>
              <a:t>‹#›</a:t>
            </a:fld>
            <a:endParaRPr lang="en-GB" dirty="0"/>
          </a:p>
        </p:txBody>
      </p:sp>
    </p:spTree>
    <p:extLst>
      <p:ext uri="{BB962C8B-B14F-4D97-AF65-F5344CB8AC3E}">
        <p14:creationId xmlns:p14="http://schemas.microsoft.com/office/powerpoint/2010/main" val="82598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143C9-00C3-F533-7A9B-E41BA99368F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E7459C-22DB-6139-0D89-021AE521192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22A4AD7-5AA9-9A0A-3962-9B0F11DAA1B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2B608E0-5EA3-4369-F4BD-97259C5785E6}"/>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6" name="Footer Placeholder 5">
            <a:extLst>
              <a:ext uri="{FF2B5EF4-FFF2-40B4-BE49-F238E27FC236}">
                <a16:creationId xmlns:a16="http://schemas.microsoft.com/office/drawing/2014/main" id="{AC161CFC-9268-4B13-F205-259E4AF163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51C6E2-33ED-C0A0-EC2E-B22D240F7601}"/>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2290494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C2D6-05A8-CD7E-6BEB-F3F0EA23BC2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B1A642C-69A8-2D8C-4B82-4564F68DE7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B26A108-9B77-BC2E-0B74-A142F113465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88EF344-01B0-960C-370C-C370F285C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8A2D36-34B7-FEAA-ABD7-AFA5ED75AE9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526F4F4-FCDA-8E18-0093-D0D46536A525}"/>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8" name="Footer Placeholder 7">
            <a:extLst>
              <a:ext uri="{FF2B5EF4-FFF2-40B4-BE49-F238E27FC236}">
                <a16:creationId xmlns:a16="http://schemas.microsoft.com/office/drawing/2014/main" id="{C12EC15B-08AB-3710-8F01-1792175C27E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34A9829-FF43-5570-5AC2-BE69841BBCA4}"/>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370624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294D-E865-8F93-6F1B-39B711E4DAD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C373611-1641-9B8F-9EC2-B816C17F2184}"/>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4" name="Footer Placeholder 3">
            <a:extLst>
              <a:ext uri="{FF2B5EF4-FFF2-40B4-BE49-F238E27FC236}">
                <a16:creationId xmlns:a16="http://schemas.microsoft.com/office/drawing/2014/main" id="{3FA443C4-C3F6-3BA5-28B4-4D8B5B6F004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545B238-7A11-AD97-8B48-20EDB6F42DA9}"/>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250145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125002-58B7-0E52-FDF3-FD88CEDB1B0C}"/>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3" name="Footer Placeholder 2">
            <a:extLst>
              <a:ext uri="{FF2B5EF4-FFF2-40B4-BE49-F238E27FC236}">
                <a16:creationId xmlns:a16="http://schemas.microsoft.com/office/drawing/2014/main" id="{0414598D-9EBD-F738-715B-3645284B67B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75DC73-B5D4-739C-0267-048FABCADD57}"/>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3427624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0EE36-BBCD-2C9E-2E56-7834BE7136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0EA5881-2000-023E-36A2-E49E4A340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DA68EFB-3DCB-032A-FEA8-4572869576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820582-DB3B-5AC4-A1D5-64A01019BB4F}"/>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6" name="Footer Placeholder 5">
            <a:extLst>
              <a:ext uri="{FF2B5EF4-FFF2-40B4-BE49-F238E27FC236}">
                <a16:creationId xmlns:a16="http://schemas.microsoft.com/office/drawing/2014/main" id="{573A00B9-5993-7BB3-B5BA-BCAB026AE2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F94CA4-A3E9-1EE6-0BD7-899E0673AD88}"/>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2250383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84EB-C7A0-40AA-8DC9-0484211F99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6CF802B-C0E4-6EC7-7C48-F2C3203053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9BB0097-DF35-8737-F0D5-FF716F913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A63C1A-2C44-5BB4-116B-4C9255B5B030}"/>
              </a:ext>
            </a:extLst>
          </p:cNvPr>
          <p:cNvSpPr>
            <a:spLocks noGrp="1"/>
          </p:cNvSpPr>
          <p:nvPr>
            <p:ph type="dt" sz="half" idx="10"/>
          </p:nvPr>
        </p:nvSpPr>
        <p:spPr/>
        <p:txBody>
          <a:bodyPr/>
          <a:lstStyle/>
          <a:p>
            <a:fld id="{E032E929-8D64-42F8-A673-C3474C019EEF}" type="datetimeFigureOut">
              <a:rPr lang="en-GB" smtClean="0"/>
              <a:t>20/05/2025</a:t>
            </a:fld>
            <a:endParaRPr lang="en-GB"/>
          </a:p>
        </p:txBody>
      </p:sp>
      <p:sp>
        <p:nvSpPr>
          <p:cNvPr id="6" name="Footer Placeholder 5">
            <a:extLst>
              <a:ext uri="{FF2B5EF4-FFF2-40B4-BE49-F238E27FC236}">
                <a16:creationId xmlns:a16="http://schemas.microsoft.com/office/drawing/2014/main" id="{735AFB42-D74C-F392-44AB-2F9BE66C0A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2AFC34-6076-45DD-ED89-CA755B2F4198}"/>
              </a:ext>
            </a:extLst>
          </p:cNvPr>
          <p:cNvSpPr>
            <a:spLocks noGrp="1"/>
          </p:cNvSpPr>
          <p:nvPr>
            <p:ph type="sldNum" sz="quarter" idx="12"/>
          </p:nvPr>
        </p:nvSpPr>
        <p:spPr/>
        <p:txBody>
          <a:bodyPr/>
          <a:lstStyle/>
          <a:p>
            <a:fld id="{FC32E18C-BAEA-4108-B995-06408F87C0F3}" type="slidenum">
              <a:rPr lang="en-GB" smtClean="0"/>
              <a:t>‹#›</a:t>
            </a:fld>
            <a:endParaRPr lang="en-GB"/>
          </a:p>
        </p:txBody>
      </p:sp>
    </p:spTree>
    <p:extLst>
      <p:ext uri="{BB962C8B-B14F-4D97-AF65-F5344CB8AC3E}">
        <p14:creationId xmlns:p14="http://schemas.microsoft.com/office/powerpoint/2010/main" val="3092312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theme" Target="../theme/theme2.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80EF2F-2B56-1CCA-DECA-E08A32E1EA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B964F7A-02B8-54CF-0061-8EA882D839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12971FA-03BD-AA0C-A52D-41857150A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32E929-8D64-42F8-A673-C3474C019EEF}" type="datetimeFigureOut">
              <a:rPr lang="en-GB" smtClean="0"/>
              <a:t>20/05/2025</a:t>
            </a:fld>
            <a:endParaRPr lang="en-GB"/>
          </a:p>
        </p:txBody>
      </p:sp>
      <p:sp>
        <p:nvSpPr>
          <p:cNvPr id="5" name="Footer Placeholder 4">
            <a:extLst>
              <a:ext uri="{FF2B5EF4-FFF2-40B4-BE49-F238E27FC236}">
                <a16:creationId xmlns:a16="http://schemas.microsoft.com/office/drawing/2014/main" id="{FCC86D84-AD67-8A92-3845-758D4751E9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7C46B1D-6566-D8CF-592F-482F26B30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32E18C-BAEA-4108-B995-06408F87C0F3}" type="slidenum">
              <a:rPr lang="en-GB" smtClean="0"/>
              <a:t>‹#›</a:t>
            </a:fld>
            <a:endParaRPr lang="en-GB"/>
          </a:p>
        </p:txBody>
      </p:sp>
    </p:spTree>
    <p:extLst>
      <p:ext uri="{BB962C8B-B14F-4D97-AF65-F5344CB8AC3E}">
        <p14:creationId xmlns:p14="http://schemas.microsoft.com/office/powerpoint/2010/main" val="3187865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 id="2147483685" r:id="rId13"/>
    <p:sldLayoutId id="2147483686" r:id="rId14"/>
    <p:sldLayoutId id="2147483687" r:id="rId15"/>
    <p:sldLayoutId id="214748368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20/05/2025</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22029148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30.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collections/vaccine-uptake#hpv-vaccine-uptake" TargetMode="External"/><Relationship Id="rId2" Type="http://schemas.openxmlformats.org/officeDocument/2006/relationships/chart" Target="../charts/chart1.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hyperlink" Target="https://support.ardens.org.uk/support/solutions/articles/31000147845-childhood-vaccinations" TargetMode="External"/><Relationship Id="rId1" Type="http://schemas.openxmlformats.org/officeDocument/2006/relationships/slideLayout" Target="../slideLayouts/slideLayout39.xml"/><Relationship Id="rId6" Type="http://schemas.openxmlformats.org/officeDocument/2006/relationships/image" Target="../media/image45.emf"/><Relationship Id="rId5" Type="http://schemas.openxmlformats.org/officeDocument/2006/relationships/oleObject" Target="../embeddings/oleObject1.bin"/><Relationship Id="rId4" Type="http://schemas.openxmlformats.org/officeDocument/2006/relationships/image" Target="../media/image44.emf"/></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forms.office.com/e/HwE0PvjQAT?origin=lprLink"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nhs.uk/service-search/find-a-sexual-health-clinic"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p:txBody>
          <a:bodyPr/>
          <a:lstStyle/>
          <a:p>
            <a:r>
              <a:rPr lang="en-GB" sz="4400" b="1" i="0" dirty="0">
                <a:solidFill>
                  <a:srgbClr val="231F20"/>
                </a:solidFill>
                <a:effectLst/>
                <a:latin typeface="Arial" panose="020B0604020202020204" pitchFamily="34" charset="0"/>
              </a:rPr>
              <a:t>HPV Vaccination Programme: Webinar for primary care </a:t>
            </a:r>
            <a:endParaRPr lang="en-GB" sz="4400" dirty="0"/>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p:txBody>
          <a:bodyPr/>
          <a:lstStyle/>
          <a:p>
            <a:r>
              <a:rPr lang="en-GB" b="1" dirty="0"/>
              <a:t>20</a:t>
            </a:r>
            <a:r>
              <a:rPr lang="en-GB" b="1" baseline="30000" dirty="0"/>
              <a:t>th</a:t>
            </a:r>
            <a:r>
              <a:rPr lang="en-GB" b="1" dirty="0"/>
              <a:t> May 2025</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0" y="5760000"/>
            <a:ext cx="6259513" cy="592674"/>
          </a:xfrm>
        </p:spPr>
        <p:txBody>
          <a:bodyPr>
            <a:normAutofit fontScale="77500" lnSpcReduction="20000"/>
          </a:bodyPr>
          <a:lstStyle/>
          <a:p>
            <a:pPr>
              <a:lnSpc>
                <a:spcPct val="120000"/>
              </a:lnSpc>
            </a:pPr>
            <a:r>
              <a:rPr lang="en-GB" b="1" dirty="0"/>
              <a:t>NHS England Vaccination Team – East Midlands</a:t>
            </a:r>
          </a:p>
          <a:p>
            <a:pPr>
              <a:lnSpc>
                <a:spcPct val="120000"/>
              </a:lnSpc>
            </a:pPr>
            <a:r>
              <a:rPr lang="en-GB" b="1" dirty="0"/>
              <a:t>East Midlands Cancer Alliance</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89B3-C98A-BB89-E252-7C9CD8C1FEC5}"/>
              </a:ext>
            </a:extLst>
          </p:cNvPr>
          <p:cNvSpPr>
            <a:spLocks noGrp="1"/>
          </p:cNvSpPr>
          <p:nvPr>
            <p:ph type="title"/>
          </p:nvPr>
        </p:nvSpPr>
        <p:spPr/>
        <p:txBody>
          <a:bodyPr/>
          <a:lstStyle/>
          <a:p>
            <a:r>
              <a:rPr lang="en-GB" dirty="0"/>
              <a:t>HPV Vaccine uptake in the Midlands - Girls</a:t>
            </a:r>
          </a:p>
        </p:txBody>
      </p:sp>
      <p:pic>
        <p:nvPicPr>
          <p:cNvPr id="5" name="Content Placeholder 4">
            <a:extLst>
              <a:ext uri="{FF2B5EF4-FFF2-40B4-BE49-F238E27FC236}">
                <a16:creationId xmlns:a16="http://schemas.microsoft.com/office/drawing/2014/main" id="{5E04CEBE-9B6F-935F-6692-50D0B5802574}"/>
              </a:ext>
            </a:extLst>
          </p:cNvPr>
          <p:cNvPicPr>
            <a:picLocks noGrp="1" noChangeAspect="1"/>
          </p:cNvPicPr>
          <p:nvPr>
            <p:ph idx="1"/>
          </p:nvPr>
        </p:nvPicPr>
        <p:blipFill>
          <a:blip r:embed="rId2"/>
          <a:stretch>
            <a:fillRect/>
          </a:stretch>
        </p:blipFill>
        <p:spPr>
          <a:xfrm>
            <a:off x="280869" y="4721811"/>
            <a:ext cx="7632700" cy="2037208"/>
          </a:xfrm>
        </p:spPr>
      </p:pic>
      <p:pic>
        <p:nvPicPr>
          <p:cNvPr id="4" name="Picture 3">
            <a:extLst>
              <a:ext uri="{FF2B5EF4-FFF2-40B4-BE49-F238E27FC236}">
                <a16:creationId xmlns:a16="http://schemas.microsoft.com/office/drawing/2014/main" id="{1395D639-BAE8-5C64-715B-0FEC90BBAEA9}"/>
              </a:ext>
            </a:extLst>
          </p:cNvPr>
          <p:cNvPicPr>
            <a:picLocks noChangeAspect="1"/>
          </p:cNvPicPr>
          <p:nvPr/>
        </p:nvPicPr>
        <p:blipFill>
          <a:blip r:embed="rId3"/>
          <a:stretch>
            <a:fillRect/>
          </a:stretch>
        </p:blipFill>
        <p:spPr>
          <a:xfrm>
            <a:off x="280870" y="1279920"/>
            <a:ext cx="7632699" cy="3367494"/>
          </a:xfrm>
          <a:prstGeom prst="rect">
            <a:avLst/>
          </a:prstGeom>
        </p:spPr>
      </p:pic>
      <p:sp>
        <p:nvSpPr>
          <p:cNvPr id="6" name="TextBox 5">
            <a:extLst>
              <a:ext uri="{FF2B5EF4-FFF2-40B4-BE49-F238E27FC236}">
                <a16:creationId xmlns:a16="http://schemas.microsoft.com/office/drawing/2014/main" id="{AD96F9CC-B754-C9FB-943F-92120F571C8E}"/>
              </a:ext>
            </a:extLst>
          </p:cNvPr>
          <p:cNvSpPr txBox="1"/>
          <p:nvPr/>
        </p:nvSpPr>
        <p:spPr>
          <a:xfrm>
            <a:off x="8077200" y="1279920"/>
            <a:ext cx="3702092" cy="1477328"/>
          </a:xfrm>
          <a:prstGeom prst="rect">
            <a:avLst/>
          </a:prstGeom>
          <a:solidFill>
            <a:schemeClr val="accent4"/>
          </a:solidFill>
          <a:ln>
            <a:solidFill>
              <a:schemeClr val="tx1"/>
            </a:solidFill>
          </a:ln>
        </p:spPr>
        <p:txBody>
          <a:bodyPr wrap="square" rtlCol="0">
            <a:spAutoFit/>
          </a:bodyPr>
          <a:lstStyle/>
          <a:p>
            <a:pPr marL="285750" indent="-285750">
              <a:buFont typeface="Arial" panose="020B0604020202020204" pitchFamily="34" charset="0"/>
              <a:buChar char="•"/>
            </a:pPr>
            <a:r>
              <a:rPr lang="en-GB" dirty="0"/>
              <a:t>School uptake impacted by the pandemic and has not yet recovered.</a:t>
            </a:r>
          </a:p>
          <a:p>
            <a:pPr marL="285750" indent="-285750">
              <a:buFont typeface="Arial" panose="020B0604020202020204" pitchFamily="34" charset="0"/>
              <a:buChar char="•"/>
            </a:pPr>
            <a:r>
              <a:rPr lang="en-GB" dirty="0"/>
              <a:t>90% target was met in 2014/15 but not since then.</a:t>
            </a:r>
          </a:p>
        </p:txBody>
      </p:sp>
    </p:spTree>
    <p:extLst>
      <p:ext uri="{BB962C8B-B14F-4D97-AF65-F5344CB8AC3E}">
        <p14:creationId xmlns:p14="http://schemas.microsoft.com/office/powerpoint/2010/main" val="26535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46279-D1B6-D4EF-83E3-A4992E887F95}"/>
              </a:ext>
            </a:extLst>
          </p:cNvPr>
          <p:cNvSpPr>
            <a:spLocks noGrp="1"/>
          </p:cNvSpPr>
          <p:nvPr>
            <p:ph type="title"/>
          </p:nvPr>
        </p:nvSpPr>
        <p:spPr/>
        <p:txBody>
          <a:bodyPr/>
          <a:lstStyle/>
          <a:p>
            <a:r>
              <a:rPr lang="en-GB" dirty="0"/>
              <a:t>HPV Vaccine uptake by ICB - Girls</a:t>
            </a:r>
          </a:p>
        </p:txBody>
      </p:sp>
      <p:pic>
        <p:nvPicPr>
          <p:cNvPr id="5" name="Content Placeholder 4" descr="A graph showing the number of people in the same direction&#10;&#10;AI-generated content may be incorrect.">
            <a:extLst>
              <a:ext uri="{FF2B5EF4-FFF2-40B4-BE49-F238E27FC236}">
                <a16:creationId xmlns:a16="http://schemas.microsoft.com/office/drawing/2014/main" id="{E23CBDC9-C97A-838D-A051-9CABA52CF91A}"/>
              </a:ext>
            </a:extLst>
          </p:cNvPr>
          <p:cNvPicPr>
            <a:picLocks noGrp="1" noChangeAspect="1"/>
          </p:cNvPicPr>
          <p:nvPr>
            <p:ph idx="1"/>
          </p:nvPr>
        </p:nvPicPr>
        <p:blipFill>
          <a:blip r:embed="rId2"/>
          <a:stretch>
            <a:fillRect/>
          </a:stretch>
        </p:blipFill>
        <p:spPr>
          <a:xfrm>
            <a:off x="375138" y="1539579"/>
            <a:ext cx="7915274" cy="4498975"/>
          </a:xfrm>
        </p:spPr>
      </p:pic>
      <p:sp>
        <p:nvSpPr>
          <p:cNvPr id="6" name="TextBox 5">
            <a:extLst>
              <a:ext uri="{FF2B5EF4-FFF2-40B4-BE49-F238E27FC236}">
                <a16:creationId xmlns:a16="http://schemas.microsoft.com/office/drawing/2014/main" id="{A38C7223-F332-B196-E9A3-155B1807A9A6}"/>
              </a:ext>
            </a:extLst>
          </p:cNvPr>
          <p:cNvSpPr txBox="1"/>
          <p:nvPr/>
        </p:nvSpPr>
        <p:spPr>
          <a:xfrm>
            <a:off x="8397711" y="1539579"/>
            <a:ext cx="3702092" cy="1200329"/>
          </a:xfrm>
          <a:prstGeom prst="rect">
            <a:avLst/>
          </a:prstGeom>
          <a:solidFill>
            <a:schemeClr val="accent4"/>
          </a:solidFill>
          <a:ln>
            <a:solidFill>
              <a:schemeClr val="tx1"/>
            </a:solidFill>
          </a:ln>
        </p:spPr>
        <p:txBody>
          <a:bodyPr wrap="square" rtlCol="0">
            <a:spAutoFit/>
          </a:bodyPr>
          <a:lstStyle/>
          <a:p>
            <a:pPr marL="285750" indent="-285750">
              <a:buFont typeface="Arial" panose="020B0604020202020204" pitchFamily="34" charset="0"/>
              <a:buChar char="•"/>
            </a:pPr>
            <a:r>
              <a:rPr lang="en-GB" dirty="0"/>
              <a:t>Inequalities in uptake apparent at ICB level. </a:t>
            </a:r>
          </a:p>
          <a:p>
            <a:pPr marL="285750" indent="-285750">
              <a:buFont typeface="Arial" panose="020B0604020202020204" pitchFamily="34" charset="0"/>
              <a:buChar char="•"/>
            </a:pPr>
            <a:r>
              <a:rPr lang="en-GB" dirty="0"/>
              <a:t>No Midlands’ ICBs meeting the 90% target.</a:t>
            </a:r>
          </a:p>
        </p:txBody>
      </p:sp>
      <p:graphicFrame>
        <p:nvGraphicFramePr>
          <p:cNvPr id="7" name="Table 6">
            <a:extLst>
              <a:ext uri="{FF2B5EF4-FFF2-40B4-BE49-F238E27FC236}">
                <a16:creationId xmlns:a16="http://schemas.microsoft.com/office/drawing/2014/main" id="{564AAF7D-D37E-ACD3-B4C9-7C5B9503C038}"/>
              </a:ext>
            </a:extLst>
          </p:cNvPr>
          <p:cNvGraphicFramePr>
            <a:graphicFrameLocks noGrp="1"/>
          </p:cNvGraphicFramePr>
          <p:nvPr/>
        </p:nvGraphicFramePr>
        <p:xfrm>
          <a:off x="8397711" y="2883732"/>
          <a:ext cx="3277733" cy="2998724"/>
        </p:xfrm>
        <a:graphic>
          <a:graphicData uri="http://schemas.openxmlformats.org/drawingml/2006/table">
            <a:tbl>
              <a:tblPr/>
              <a:tblGrid>
                <a:gridCol w="1939822">
                  <a:extLst>
                    <a:ext uri="{9D8B030D-6E8A-4147-A177-3AD203B41FA5}">
                      <a16:colId xmlns:a16="http://schemas.microsoft.com/office/drawing/2014/main" val="2279414524"/>
                    </a:ext>
                  </a:extLst>
                </a:gridCol>
                <a:gridCol w="1337911">
                  <a:extLst>
                    <a:ext uri="{9D8B030D-6E8A-4147-A177-3AD203B41FA5}">
                      <a16:colId xmlns:a16="http://schemas.microsoft.com/office/drawing/2014/main" val="1188498376"/>
                    </a:ext>
                  </a:extLst>
                </a:gridCol>
              </a:tblGrid>
              <a:tr h="247650">
                <a:tc gridSpan="2">
                  <a:txBody>
                    <a:bodyPr/>
                    <a:lstStyle/>
                    <a:p>
                      <a:pPr algn="ctr" fontAlgn="base">
                        <a:lnSpc>
                          <a:spcPts val="1650"/>
                        </a:lnSpc>
                        <a:buNone/>
                      </a:pPr>
                      <a:r>
                        <a:rPr lang="en-GB" sz="1200" b="1" i="0" dirty="0">
                          <a:solidFill>
                            <a:srgbClr val="FFFFFF"/>
                          </a:solidFill>
                          <a:effectLst/>
                          <a:latin typeface="Aptos" panose="020B0004020202020204" pitchFamily="34" charset="0"/>
                        </a:rPr>
                        <a:t>2023/24 HPV vaccination uptake by ICB</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extLst>
                  <a:ext uri="{0D108BD9-81ED-4DB2-BD59-A6C34878D82A}">
                    <a16:rowId xmlns:a16="http://schemas.microsoft.com/office/drawing/2014/main" val="3757143378"/>
                  </a:ext>
                </a:extLst>
              </a:tr>
              <a:tr h="247650">
                <a:tc>
                  <a:txBody>
                    <a:bodyPr/>
                    <a:lstStyle/>
                    <a:p>
                      <a:pPr algn="l" fontAlgn="base">
                        <a:lnSpc>
                          <a:spcPts val="1650"/>
                        </a:lnSpc>
                        <a:buNone/>
                      </a:pPr>
                      <a:r>
                        <a:rPr lang="en-GB" sz="1200" b="1" i="0">
                          <a:solidFill>
                            <a:srgbClr val="FFFFFF"/>
                          </a:solidFill>
                          <a:effectLst/>
                          <a:latin typeface="Aptos" panose="020B0004020202020204" pitchFamily="34" charset="0"/>
                        </a:rPr>
                        <a:t>ICB</a:t>
                      </a:r>
                      <a:r>
                        <a:rPr lang="en-GB" sz="1200" b="0" i="0">
                          <a:solidFill>
                            <a:srgbClr val="231F20"/>
                          </a:solidFill>
                          <a:effectLst/>
                          <a:latin typeface="Aptos" panose="020B0004020202020204" pitchFamily="34" charset="0"/>
                        </a:rPr>
                        <a:t>​</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tc>
                  <a:txBody>
                    <a:bodyPr/>
                    <a:lstStyle/>
                    <a:p>
                      <a:pPr algn="l" fontAlgn="base">
                        <a:lnSpc>
                          <a:spcPts val="1650"/>
                        </a:lnSpc>
                        <a:buNone/>
                      </a:pPr>
                      <a:r>
                        <a:rPr lang="en-GB" sz="1200" b="1" i="0" dirty="0">
                          <a:solidFill>
                            <a:srgbClr val="FFFFFF"/>
                          </a:solidFill>
                          <a:effectLst/>
                          <a:latin typeface="Aptos" panose="020B0004020202020204" pitchFamily="34" charset="0"/>
                        </a:rPr>
                        <a:t>Girls </a:t>
                      </a:r>
                    </a:p>
                    <a:p>
                      <a:pPr algn="l" fontAlgn="base">
                        <a:lnSpc>
                          <a:spcPts val="1650"/>
                        </a:lnSpc>
                        <a:buNone/>
                      </a:pPr>
                      <a:r>
                        <a:rPr lang="en-GB" sz="1200" b="1" i="0" dirty="0">
                          <a:solidFill>
                            <a:srgbClr val="FFFFFF"/>
                          </a:solidFill>
                          <a:effectLst/>
                          <a:latin typeface="Aptos" panose="020B0004020202020204" pitchFamily="34" charset="0"/>
                        </a:rPr>
                        <a:t>(dose 1 )</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682245511"/>
                  </a:ext>
                </a:extLst>
              </a:tr>
              <a:tr h="247650">
                <a:tc>
                  <a:txBody>
                    <a:bodyPr/>
                    <a:lstStyle/>
                    <a:p>
                      <a:pPr algn="l" fontAlgn="base">
                        <a:lnSpc>
                          <a:spcPts val="1650"/>
                        </a:lnSpc>
                        <a:buNone/>
                      </a:pPr>
                      <a:r>
                        <a:rPr lang="en-GB" sz="1200" b="0" i="0">
                          <a:solidFill>
                            <a:srgbClr val="231F20"/>
                          </a:solidFill>
                          <a:effectLst/>
                          <a:latin typeface="Aptos" panose="020B0004020202020204" pitchFamily="34" charset="0"/>
                        </a:rPr>
                        <a:t>Derby and Derbyshire​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72.1%​</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981194660"/>
                  </a:ext>
                </a:extLst>
              </a:tr>
              <a:tr h="247650">
                <a:tc>
                  <a:txBody>
                    <a:bodyPr/>
                    <a:lstStyle/>
                    <a:p>
                      <a:pPr algn="l" fontAlgn="base">
                        <a:lnSpc>
                          <a:spcPts val="1650"/>
                        </a:lnSpc>
                        <a:buNone/>
                      </a:pPr>
                      <a:r>
                        <a:rPr lang="en-GB" sz="1200" b="0" i="0">
                          <a:solidFill>
                            <a:srgbClr val="231F20"/>
                          </a:solidFill>
                          <a:effectLst/>
                          <a:latin typeface="Aptos" panose="020B0004020202020204" pitchFamily="34" charset="0"/>
                        </a:rPr>
                        <a:t>Leicester, Leicestershire and Rutland​</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69.9%​</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3768689783"/>
                  </a:ext>
                </a:extLst>
              </a:tr>
              <a:tr h="247650">
                <a:tc>
                  <a:txBody>
                    <a:bodyPr/>
                    <a:lstStyle/>
                    <a:p>
                      <a:pPr algn="l" fontAlgn="base">
                        <a:lnSpc>
                          <a:spcPts val="1650"/>
                        </a:lnSpc>
                        <a:buNone/>
                      </a:pPr>
                      <a:r>
                        <a:rPr lang="en-GB" sz="1200" b="0" i="0">
                          <a:solidFill>
                            <a:srgbClr val="231F20"/>
                          </a:solidFill>
                          <a:effectLst/>
                          <a:latin typeface="Aptos" panose="020B0004020202020204" pitchFamily="34" charset="0"/>
                        </a:rPr>
                        <a:t>Lincolnshire​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71.3%​</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4225694700"/>
                  </a:ext>
                </a:extLst>
              </a:tr>
              <a:tr h="247650">
                <a:tc>
                  <a:txBody>
                    <a:bodyPr/>
                    <a:lstStyle/>
                    <a:p>
                      <a:pPr algn="l" fontAlgn="base">
                        <a:lnSpc>
                          <a:spcPts val="1650"/>
                        </a:lnSpc>
                        <a:buNone/>
                      </a:pPr>
                      <a:r>
                        <a:rPr lang="en-GB" sz="1200" b="0" i="0">
                          <a:solidFill>
                            <a:srgbClr val="231F20"/>
                          </a:solidFill>
                          <a:effectLst/>
                          <a:latin typeface="Aptos" panose="020B0004020202020204" pitchFamily="34" charset="0"/>
                        </a:rPr>
                        <a:t>Northamptonshire​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75.6%​</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308966362"/>
                  </a:ext>
                </a:extLst>
              </a:tr>
              <a:tr h="247650">
                <a:tc>
                  <a:txBody>
                    <a:bodyPr/>
                    <a:lstStyle/>
                    <a:p>
                      <a:pPr algn="l" fontAlgn="base">
                        <a:lnSpc>
                          <a:spcPts val="1650"/>
                        </a:lnSpc>
                        <a:buNone/>
                      </a:pPr>
                      <a:r>
                        <a:rPr lang="en-GB" sz="1200" b="0" i="0">
                          <a:solidFill>
                            <a:srgbClr val="231F20"/>
                          </a:solidFill>
                          <a:effectLst/>
                          <a:latin typeface="Aptos" panose="020B0004020202020204" pitchFamily="34" charset="0"/>
                        </a:rPr>
                        <a:t>Nottingham and Nottinghamshire​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68.4%​</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2268377707"/>
                  </a:ext>
                </a:extLst>
              </a:tr>
              <a:tr h="247650">
                <a:tc>
                  <a:txBody>
                    <a:bodyPr/>
                    <a:lstStyle/>
                    <a:p>
                      <a:pPr algn="l" fontAlgn="base">
                        <a:lnSpc>
                          <a:spcPts val="1650"/>
                        </a:lnSpc>
                        <a:buNone/>
                      </a:pPr>
                      <a:r>
                        <a:rPr lang="en-GB" sz="1200" b="1" i="0">
                          <a:solidFill>
                            <a:srgbClr val="231F20"/>
                          </a:solidFill>
                          <a:effectLst/>
                          <a:latin typeface="Aptos" panose="020B0004020202020204" pitchFamily="34" charset="0"/>
                        </a:rPr>
                        <a:t>England</a:t>
                      </a:r>
                      <a:r>
                        <a:rPr lang="en-GB" sz="1200" b="0" i="0">
                          <a:solidFill>
                            <a:srgbClr val="231F20"/>
                          </a:solidFill>
                          <a:effectLst/>
                          <a:latin typeface="Aptos" panose="020B0004020202020204" pitchFamily="34" charset="0"/>
                        </a:rPr>
                        <a:t>​</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1" i="0" dirty="0">
                          <a:solidFill>
                            <a:srgbClr val="231F20"/>
                          </a:solidFill>
                          <a:effectLst/>
                          <a:latin typeface="Aptos" panose="020B0004020202020204" pitchFamily="34" charset="0"/>
                        </a:rPr>
                        <a:t>72.9%</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388667178"/>
                  </a:ext>
                </a:extLst>
              </a:tr>
            </a:tbl>
          </a:graphicData>
        </a:graphic>
      </p:graphicFrame>
      <p:sp>
        <p:nvSpPr>
          <p:cNvPr id="8" name="Rectangle 1">
            <a:extLst>
              <a:ext uri="{FF2B5EF4-FFF2-40B4-BE49-F238E27FC236}">
                <a16:creationId xmlns:a16="http://schemas.microsoft.com/office/drawing/2014/main" id="{C57BAC79-2D4E-B76C-A81B-D41B4E462ABA}"/>
              </a:ext>
            </a:extLst>
          </p:cNvPr>
          <p:cNvSpPr>
            <a:spLocks noChangeArrowheads="1"/>
          </p:cNvSpPr>
          <p:nvPr/>
        </p:nvSpPr>
        <p:spPr bwMode="auto">
          <a:xfrm>
            <a:off x="10751171" y="2739908"/>
            <a:ext cx="62105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672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F525-2C74-F4BB-8256-3EAA8F4F629D}"/>
              </a:ext>
            </a:extLst>
          </p:cNvPr>
          <p:cNvSpPr>
            <a:spLocks noGrp="1"/>
          </p:cNvSpPr>
          <p:nvPr>
            <p:ph type="title"/>
          </p:nvPr>
        </p:nvSpPr>
        <p:spPr/>
        <p:txBody>
          <a:bodyPr/>
          <a:lstStyle/>
          <a:p>
            <a:r>
              <a:rPr lang="en-GB" dirty="0"/>
              <a:t>HPV uptake in the Midlands - Boys</a:t>
            </a:r>
          </a:p>
        </p:txBody>
      </p:sp>
      <p:pic>
        <p:nvPicPr>
          <p:cNvPr id="5" name="Content Placeholder 4" descr="A screenshot of a graph&#10;&#10;AI-generated content may be incorrect.">
            <a:extLst>
              <a:ext uri="{FF2B5EF4-FFF2-40B4-BE49-F238E27FC236}">
                <a16:creationId xmlns:a16="http://schemas.microsoft.com/office/drawing/2014/main" id="{26ACD5BA-24D3-FE3F-479B-3601296DA5D4}"/>
              </a:ext>
            </a:extLst>
          </p:cNvPr>
          <p:cNvPicPr>
            <a:picLocks noGrp="1" noChangeAspect="1"/>
          </p:cNvPicPr>
          <p:nvPr>
            <p:ph idx="1"/>
          </p:nvPr>
        </p:nvPicPr>
        <p:blipFill>
          <a:blip r:embed="rId2"/>
          <a:stretch>
            <a:fillRect/>
          </a:stretch>
        </p:blipFill>
        <p:spPr>
          <a:xfrm>
            <a:off x="375138" y="1279920"/>
            <a:ext cx="7632700" cy="2550461"/>
          </a:xfrm>
        </p:spPr>
      </p:pic>
      <p:pic>
        <p:nvPicPr>
          <p:cNvPr id="7" name="Picture 6" descr="A graph with a line&#10;&#10;AI-generated content may be incorrect.">
            <a:extLst>
              <a:ext uri="{FF2B5EF4-FFF2-40B4-BE49-F238E27FC236}">
                <a16:creationId xmlns:a16="http://schemas.microsoft.com/office/drawing/2014/main" id="{37EEDDE7-F019-F3CA-ED01-1F908552DE1C}"/>
              </a:ext>
            </a:extLst>
          </p:cNvPr>
          <p:cNvPicPr>
            <a:picLocks noChangeAspect="1"/>
          </p:cNvPicPr>
          <p:nvPr/>
        </p:nvPicPr>
        <p:blipFill>
          <a:blip r:embed="rId3"/>
          <a:stretch>
            <a:fillRect/>
          </a:stretch>
        </p:blipFill>
        <p:spPr>
          <a:xfrm>
            <a:off x="375138" y="3830381"/>
            <a:ext cx="7632700" cy="2951419"/>
          </a:xfrm>
          <a:prstGeom prst="rect">
            <a:avLst/>
          </a:prstGeom>
        </p:spPr>
      </p:pic>
      <p:sp>
        <p:nvSpPr>
          <p:cNvPr id="8" name="TextBox 7">
            <a:extLst>
              <a:ext uri="{FF2B5EF4-FFF2-40B4-BE49-F238E27FC236}">
                <a16:creationId xmlns:a16="http://schemas.microsoft.com/office/drawing/2014/main" id="{868690C2-107E-0A9C-68AA-8E085EBE9FFA}"/>
              </a:ext>
            </a:extLst>
          </p:cNvPr>
          <p:cNvSpPr txBox="1"/>
          <p:nvPr/>
        </p:nvSpPr>
        <p:spPr>
          <a:xfrm>
            <a:off x="8111881" y="1279920"/>
            <a:ext cx="3702092" cy="1200329"/>
          </a:xfrm>
          <a:prstGeom prst="rect">
            <a:avLst/>
          </a:prstGeom>
          <a:solidFill>
            <a:schemeClr val="accent4"/>
          </a:solidFill>
          <a:ln>
            <a:solidFill>
              <a:schemeClr val="tx1"/>
            </a:solidFill>
          </a:ln>
        </p:spPr>
        <p:txBody>
          <a:bodyPr wrap="square" rtlCol="0">
            <a:spAutoFit/>
          </a:bodyPr>
          <a:lstStyle/>
          <a:p>
            <a:pPr marL="285750" indent="-285750">
              <a:buFont typeface="Arial" panose="020B0604020202020204" pitchFamily="34" charset="0"/>
              <a:buChar char="•"/>
            </a:pPr>
            <a:r>
              <a:rPr lang="en-GB" dirty="0"/>
              <a:t>Lower uptake in boys compared to girls (4% lower at Midlands level).</a:t>
            </a:r>
          </a:p>
          <a:p>
            <a:pPr marL="285750" indent="-285750">
              <a:buFont typeface="Arial" panose="020B0604020202020204" pitchFamily="34" charset="0"/>
              <a:buChar char="•"/>
            </a:pPr>
            <a:r>
              <a:rPr lang="en-GB" dirty="0"/>
              <a:t>Aiming for 90% uptake in boys. </a:t>
            </a:r>
          </a:p>
        </p:txBody>
      </p:sp>
      <p:graphicFrame>
        <p:nvGraphicFramePr>
          <p:cNvPr id="9" name="Table 8">
            <a:extLst>
              <a:ext uri="{FF2B5EF4-FFF2-40B4-BE49-F238E27FC236}">
                <a16:creationId xmlns:a16="http://schemas.microsoft.com/office/drawing/2014/main" id="{D907D99D-F6F9-FC50-F632-F328758C6007}"/>
              </a:ext>
            </a:extLst>
          </p:cNvPr>
          <p:cNvGraphicFramePr>
            <a:graphicFrameLocks noGrp="1"/>
          </p:cNvGraphicFramePr>
          <p:nvPr/>
        </p:nvGraphicFramePr>
        <p:xfrm>
          <a:off x="8111881" y="2707683"/>
          <a:ext cx="3214540" cy="3340137"/>
        </p:xfrm>
        <a:graphic>
          <a:graphicData uri="http://schemas.openxmlformats.org/drawingml/2006/table">
            <a:tbl>
              <a:tblPr/>
              <a:tblGrid>
                <a:gridCol w="1970201">
                  <a:extLst>
                    <a:ext uri="{9D8B030D-6E8A-4147-A177-3AD203B41FA5}">
                      <a16:colId xmlns:a16="http://schemas.microsoft.com/office/drawing/2014/main" val="2279414524"/>
                    </a:ext>
                  </a:extLst>
                </a:gridCol>
                <a:gridCol w="1244339">
                  <a:extLst>
                    <a:ext uri="{9D8B030D-6E8A-4147-A177-3AD203B41FA5}">
                      <a16:colId xmlns:a16="http://schemas.microsoft.com/office/drawing/2014/main" val="1188498376"/>
                    </a:ext>
                  </a:extLst>
                </a:gridCol>
              </a:tblGrid>
              <a:tr h="278658">
                <a:tc gridSpan="2">
                  <a:txBody>
                    <a:bodyPr/>
                    <a:lstStyle/>
                    <a:p>
                      <a:pPr algn="ctr" fontAlgn="base">
                        <a:lnSpc>
                          <a:spcPts val="1650"/>
                        </a:lnSpc>
                        <a:buNone/>
                      </a:pPr>
                      <a:r>
                        <a:rPr lang="en-GB" sz="1200" b="1" i="0" dirty="0">
                          <a:solidFill>
                            <a:srgbClr val="FFFFFF"/>
                          </a:solidFill>
                          <a:effectLst/>
                          <a:latin typeface="Aptos" panose="020B0004020202020204" pitchFamily="34" charset="0"/>
                        </a:rPr>
                        <a:t>2023/24 HPV vaccination uptake by ICB</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extLst>
                  <a:ext uri="{0D108BD9-81ED-4DB2-BD59-A6C34878D82A}">
                    <a16:rowId xmlns:a16="http://schemas.microsoft.com/office/drawing/2014/main" val="3757143378"/>
                  </a:ext>
                </a:extLst>
              </a:tr>
              <a:tr h="278658">
                <a:tc>
                  <a:txBody>
                    <a:bodyPr/>
                    <a:lstStyle/>
                    <a:p>
                      <a:pPr algn="l" fontAlgn="base">
                        <a:lnSpc>
                          <a:spcPts val="1650"/>
                        </a:lnSpc>
                        <a:buNone/>
                      </a:pPr>
                      <a:r>
                        <a:rPr lang="en-GB" sz="1200" b="1" i="0">
                          <a:solidFill>
                            <a:srgbClr val="FFFFFF"/>
                          </a:solidFill>
                          <a:effectLst/>
                          <a:latin typeface="Aptos" panose="020B0004020202020204" pitchFamily="34" charset="0"/>
                        </a:rPr>
                        <a:t>ICB</a:t>
                      </a:r>
                      <a:r>
                        <a:rPr lang="en-GB" sz="1200" b="0" i="0">
                          <a:solidFill>
                            <a:srgbClr val="231F20"/>
                          </a:solidFill>
                          <a:effectLst/>
                          <a:latin typeface="Aptos" panose="020B0004020202020204" pitchFamily="34" charset="0"/>
                        </a:rPr>
                        <a:t>​</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tc>
                  <a:txBody>
                    <a:bodyPr/>
                    <a:lstStyle/>
                    <a:p>
                      <a:pPr algn="l" fontAlgn="base">
                        <a:lnSpc>
                          <a:spcPts val="1650"/>
                        </a:lnSpc>
                        <a:buNone/>
                      </a:pPr>
                      <a:r>
                        <a:rPr lang="en-GB" sz="1200" b="1" i="0" dirty="0">
                          <a:solidFill>
                            <a:srgbClr val="FFFFFF"/>
                          </a:solidFill>
                          <a:effectLst/>
                          <a:latin typeface="Aptos" panose="020B0004020202020204" pitchFamily="34" charset="0"/>
                        </a:rPr>
                        <a:t>Boys (dose 1)</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682245511"/>
                  </a:ext>
                </a:extLst>
              </a:tr>
              <a:tr h="483376">
                <a:tc>
                  <a:txBody>
                    <a:bodyPr/>
                    <a:lstStyle/>
                    <a:p>
                      <a:pPr algn="l" fontAlgn="base">
                        <a:lnSpc>
                          <a:spcPts val="1650"/>
                        </a:lnSpc>
                        <a:buNone/>
                      </a:pPr>
                      <a:r>
                        <a:rPr lang="en-GB" sz="1200" b="0" i="0">
                          <a:solidFill>
                            <a:srgbClr val="231F20"/>
                          </a:solidFill>
                          <a:effectLst/>
                          <a:latin typeface="Aptos" panose="020B0004020202020204" pitchFamily="34" charset="0"/>
                        </a:rPr>
                        <a:t>Derby and Derbyshire​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65.3%​</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981194660"/>
                  </a:ext>
                </a:extLst>
              </a:tr>
              <a:tr h="688095">
                <a:tc>
                  <a:txBody>
                    <a:bodyPr/>
                    <a:lstStyle/>
                    <a:p>
                      <a:pPr algn="l" fontAlgn="base">
                        <a:lnSpc>
                          <a:spcPts val="1650"/>
                        </a:lnSpc>
                        <a:buNone/>
                      </a:pPr>
                      <a:r>
                        <a:rPr lang="en-GB" sz="1200" b="0" i="0">
                          <a:solidFill>
                            <a:srgbClr val="231F20"/>
                          </a:solidFill>
                          <a:effectLst/>
                          <a:latin typeface="Aptos" panose="020B0004020202020204" pitchFamily="34" charset="0"/>
                        </a:rPr>
                        <a:t>Leicester, Leicestershire and Rutland​</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64.8%​</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3768689783"/>
                  </a:ext>
                </a:extLst>
              </a:tr>
              <a:tr h="278658">
                <a:tc>
                  <a:txBody>
                    <a:bodyPr/>
                    <a:lstStyle/>
                    <a:p>
                      <a:pPr algn="l" fontAlgn="base">
                        <a:lnSpc>
                          <a:spcPts val="1650"/>
                        </a:lnSpc>
                        <a:buNone/>
                      </a:pPr>
                      <a:r>
                        <a:rPr lang="en-GB" sz="1200" b="0" i="0">
                          <a:solidFill>
                            <a:srgbClr val="231F20"/>
                          </a:solidFill>
                          <a:effectLst/>
                          <a:latin typeface="Aptos" panose="020B0004020202020204" pitchFamily="34" charset="0"/>
                        </a:rPr>
                        <a:t>Lincolnshire​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65.1%​</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4225694700"/>
                  </a:ext>
                </a:extLst>
              </a:tr>
              <a:tr h="483376">
                <a:tc>
                  <a:txBody>
                    <a:bodyPr/>
                    <a:lstStyle/>
                    <a:p>
                      <a:pPr algn="l" fontAlgn="base">
                        <a:lnSpc>
                          <a:spcPts val="1650"/>
                        </a:lnSpc>
                        <a:buNone/>
                      </a:pPr>
                      <a:r>
                        <a:rPr lang="en-GB" sz="1200" b="0" i="0">
                          <a:solidFill>
                            <a:srgbClr val="231F20"/>
                          </a:solidFill>
                          <a:effectLst/>
                          <a:latin typeface="Aptos" panose="020B0004020202020204" pitchFamily="34" charset="0"/>
                        </a:rPr>
                        <a:t>Northamptonshire​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74.2%​</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308966362"/>
                  </a:ext>
                </a:extLst>
              </a:tr>
              <a:tr h="483376">
                <a:tc>
                  <a:txBody>
                    <a:bodyPr/>
                    <a:lstStyle/>
                    <a:p>
                      <a:pPr algn="l" fontAlgn="base">
                        <a:lnSpc>
                          <a:spcPts val="1650"/>
                        </a:lnSpc>
                        <a:buNone/>
                      </a:pPr>
                      <a:r>
                        <a:rPr lang="en-GB" sz="1200" b="0" i="0">
                          <a:solidFill>
                            <a:srgbClr val="231F20"/>
                          </a:solidFill>
                          <a:effectLst/>
                          <a:latin typeface="Aptos" panose="020B0004020202020204" pitchFamily="34" charset="0"/>
                        </a:rPr>
                        <a:t>Nottingham and Nottinghamshire​</a:t>
                      </a:r>
                      <a:endParaRPr lang="en-GB" b="0" i="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0" i="0" dirty="0">
                          <a:solidFill>
                            <a:srgbClr val="231F20"/>
                          </a:solidFill>
                          <a:effectLst/>
                          <a:latin typeface="Aptos" panose="020B0004020202020204" pitchFamily="34" charset="0"/>
                        </a:rPr>
                        <a:t>61.7%​</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2268377707"/>
                  </a:ext>
                </a:extLst>
              </a:tr>
              <a:tr h="278658">
                <a:tc>
                  <a:txBody>
                    <a:bodyPr/>
                    <a:lstStyle/>
                    <a:p>
                      <a:pPr algn="l" fontAlgn="base">
                        <a:lnSpc>
                          <a:spcPts val="1650"/>
                        </a:lnSpc>
                        <a:buNone/>
                      </a:pPr>
                      <a:r>
                        <a:rPr lang="en-GB" sz="1200" b="1" i="0" dirty="0">
                          <a:solidFill>
                            <a:srgbClr val="231F20"/>
                          </a:solidFill>
                          <a:effectLst/>
                          <a:latin typeface="Aptos" panose="020B0004020202020204" pitchFamily="34" charset="0"/>
                        </a:rPr>
                        <a:t>England</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tc>
                  <a:txBody>
                    <a:bodyPr/>
                    <a:lstStyle/>
                    <a:p>
                      <a:pPr algn="l" fontAlgn="base">
                        <a:lnSpc>
                          <a:spcPts val="1650"/>
                        </a:lnSpc>
                        <a:buNone/>
                      </a:pPr>
                      <a:r>
                        <a:rPr lang="en-GB" sz="1200" b="1" i="0" dirty="0">
                          <a:solidFill>
                            <a:srgbClr val="231F20"/>
                          </a:solidFill>
                          <a:effectLst/>
                          <a:latin typeface="Aptos" panose="020B0004020202020204" pitchFamily="34" charset="0"/>
                        </a:rPr>
                        <a:t>67.7%</a:t>
                      </a:r>
                      <a:r>
                        <a:rPr lang="en-GB" sz="1200" b="0" i="0" dirty="0">
                          <a:solidFill>
                            <a:srgbClr val="231F20"/>
                          </a:solidFill>
                          <a:effectLst/>
                          <a:latin typeface="Aptos" panose="020B0004020202020204" pitchFamily="34" charset="0"/>
                        </a:rPr>
                        <a:t>​</a:t>
                      </a:r>
                      <a:endParaRPr lang="en-GB" b="0" i="0" dirty="0">
                        <a:solidFill>
                          <a:srgbClr val="231F20"/>
                        </a:solidFill>
                        <a:effectLst/>
                      </a:endParaRPr>
                    </a:p>
                  </a:txBody>
                  <a:tcPr>
                    <a:lnL w="11430" cap="flat" cmpd="sng" algn="ctr">
                      <a:solidFill>
                        <a:srgbClr val="000000"/>
                      </a:solidFill>
                      <a:prstDash val="solid"/>
                      <a:round/>
                      <a:headEnd type="none" w="med" len="med"/>
                      <a:tailEnd type="none" w="med" len="med"/>
                    </a:lnL>
                    <a:lnR w="11430" cap="flat" cmpd="sng" algn="ctr">
                      <a:solidFill>
                        <a:srgbClr val="000000"/>
                      </a:solidFill>
                      <a:prstDash val="solid"/>
                      <a:round/>
                      <a:headEnd type="none" w="med" len="med"/>
                      <a:tailEnd type="none" w="med" len="med"/>
                    </a:lnR>
                    <a:lnT w="11430" cap="flat" cmpd="sng" algn="ctr">
                      <a:solidFill>
                        <a:srgbClr val="000000"/>
                      </a:solidFill>
                      <a:prstDash val="solid"/>
                      <a:round/>
                      <a:headEnd type="none" w="med" len="med"/>
                      <a:tailEnd type="none" w="med" len="med"/>
                    </a:lnT>
                    <a:lnB w="11430" cap="flat" cmpd="sng" algn="ctr">
                      <a:solidFill>
                        <a:srgbClr val="000000"/>
                      </a:solidFill>
                      <a:prstDash val="solid"/>
                      <a:round/>
                      <a:headEnd type="none" w="med" len="med"/>
                      <a:tailEnd type="none" w="med" len="med"/>
                    </a:lnB>
                    <a:solidFill>
                      <a:srgbClr val="E4E7E9"/>
                    </a:solidFill>
                  </a:tcPr>
                </a:tc>
                <a:extLst>
                  <a:ext uri="{0D108BD9-81ED-4DB2-BD59-A6C34878D82A}">
                    <a16:rowId xmlns:a16="http://schemas.microsoft.com/office/drawing/2014/main" val="1388667178"/>
                  </a:ext>
                </a:extLst>
              </a:tr>
            </a:tbl>
          </a:graphicData>
        </a:graphic>
      </p:graphicFrame>
    </p:spTree>
    <p:extLst>
      <p:ext uri="{BB962C8B-B14F-4D97-AF65-F5344CB8AC3E}">
        <p14:creationId xmlns:p14="http://schemas.microsoft.com/office/powerpoint/2010/main" val="352915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DDC55-D7D2-A35C-7C2B-4A68F9C55FB8}"/>
              </a:ext>
            </a:extLst>
          </p:cNvPr>
          <p:cNvSpPr>
            <a:spLocks noGrp="1"/>
          </p:cNvSpPr>
          <p:nvPr>
            <p:ph type="title"/>
          </p:nvPr>
        </p:nvSpPr>
        <p:spPr/>
        <p:txBody>
          <a:bodyPr/>
          <a:lstStyle/>
          <a:p>
            <a:r>
              <a:rPr lang="en-GB" dirty="0"/>
              <a:t>National and regional level actions</a:t>
            </a:r>
          </a:p>
        </p:txBody>
      </p:sp>
      <p:sp>
        <p:nvSpPr>
          <p:cNvPr id="3" name="Content Placeholder 2">
            <a:extLst>
              <a:ext uri="{FF2B5EF4-FFF2-40B4-BE49-F238E27FC236}">
                <a16:creationId xmlns:a16="http://schemas.microsoft.com/office/drawing/2014/main" id="{F2B83188-9A91-BB7A-A1E3-448C48531FA1}"/>
              </a:ext>
            </a:extLst>
          </p:cNvPr>
          <p:cNvSpPr>
            <a:spLocks noGrp="1"/>
          </p:cNvSpPr>
          <p:nvPr>
            <p:ph idx="1"/>
          </p:nvPr>
        </p:nvSpPr>
        <p:spPr>
          <a:xfrm>
            <a:off x="375137" y="1415778"/>
            <a:ext cx="10842759" cy="4721071"/>
          </a:xfrm>
        </p:spPr>
        <p:txBody>
          <a:bodyPr>
            <a:normAutofit lnSpcReduction="10000"/>
          </a:bodyPr>
          <a:lstStyle/>
          <a:p>
            <a:r>
              <a:rPr lang="en-GB" b="1" dirty="0"/>
              <a:t>Strengthening core offer through school-age immunisation services (SAIS):</a:t>
            </a:r>
          </a:p>
          <a:p>
            <a:pPr marL="342900" indent="-342900">
              <a:buFont typeface="Arial" panose="020B0604020202020204" pitchFamily="34" charset="0"/>
              <a:buChar char="•"/>
            </a:pPr>
            <a:r>
              <a:rPr lang="en-GB" dirty="0"/>
              <a:t>Strengthening catch-up offers up to 16 years. </a:t>
            </a:r>
          </a:p>
          <a:p>
            <a:pPr marL="342900" indent="-342900">
              <a:buFont typeface="Arial" panose="020B0604020202020204" pitchFamily="34" charset="0"/>
              <a:buChar char="•"/>
            </a:pPr>
            <a:r>
              <a:rPr lang="en-GB" dirty="0"/>
              <a:t>New digital product (MAVIS) to improve consent process, recording and sharing of vaccine events across SAIS and GPs.</a:t>
            </a:r>
          </a:p>
          <a:p>
            <a:r>
              <a:rPr lang="en-GB" b="1" dirty="0"/>
              <a:t>Comms/engagement:</a:t>
            </a:r>
          </a:p>
          <a:p>
            <a:pPr marL="342900" indent="-342900">
              <a:buFont typeface="Arial" panose="020B0604020202020204" pitchFamily="34" charset="0"/>
              <a:buChar char="•"/>
            </a:pPr>
            <a:r>
              <a:rPr lang="en-GB" dirty="0"/>
              <a:t>Building understanding of barriers and perceptions of HPV vaccination. </a:t>
            </a:r>
          </a:p>
          <a:p>
            <a:pPr marL="342900" indent="-342900">
              <a:buFont typeface="Arial" panose="020B0604020202020204" pitchFamily="34" charset="0"/>
              <a:buChar char="•"/>
            </a:pPr>
            <a:r>
              <a:rPr lang="en-GB" dirty="0"/>
              <a:t>Coproduction of public facing materials and targeted messaging for underserved communities. </a:t>
            </a:r>
          </a:p>
          <a:p>
            <a:r>
              <a:rPr lang="en-GB" b="1" dirty="0"/>
              <a:t>Expansion of delivery settings/locations for HPV catch-up:</a:t>
            </a:r>
          </a:p>
          <a:p>
            <a:pPr marL="342900" indent="-342900">
              <a:buFont typeface="Arial" panose="020B0604020202020204" pitchFamily="34" charset="0"/>
              <a:buChar char="•"/>
            </a:pPr>
            <a:r>
              <a:rPr lang="en-GB" dirty="0"/>
              <a:t>Delivery of local models by ICBs tailored to their population. </a:t>
            </a:r>
          </a:p>
          <a:p>
            <a:r>
              <a:rPr lang="en-GB" b="1" dirty="0"/>
              <a:t>Workforce:</a:t>
            </a:r>
          </a:p>
          <a:p>
            <a:pPr marL="342900" indent="-342900">
              <a:buFont typeface="Arial" panose="020B0604020202020204" pitchFamily="34" charset="0"/>
              <a:buChar char="•"/>
            </a:pPr>
            <a:r>
              <a:rPr lang="en-GB" dirty="0"/>
              <a:t>Ensuring vaccinators have received sufficient training and feel confident in Gillick competence.</a:t>
            </a:r>
          </a:p>
        </p:txBody>
      </p:sp>
    </p:spTree>
    <p:extLst>
      <p:ext uri="{BB962C8B-B14F-4D97-AF65-F5344CB8AC3E}">
        <p14:creationId xmlns:p14="http://schemas.microsoft.com/office/powerpoint/2010/main" val="223891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F4D2-B327-6D7B-A306-DC3C152351E5}"/>
              </a:ext>
            </a:extLst>
          </p:cNvPr>
          <p:cNvSpPr>
            <a:spLocks noGrp="1"/>
          </p:cNvSpPr>
          <p:nvPr>
            <p:ph type="title"/>
          </p:nvPr>
        </p:nvSpPr>
        <p:spPr/>
        <p:txBody>
          <a:bodyPr/>
          <a:lstStyle/>
          <a:p>
            <a:r>
              <a:rPr lang="en-GB" dirty="0"/>
              <a:t>How can primary care help?</a:t>
            </a:r>
          </a:p>
        </p:txBody>
      </p:sp>
      <p:sp>
        <p:nvSpPr>
          <p:cNvPr id="3" name="Content Placeholder 2">
            <a:extLst>
              <a:ext uri="{FF2B5EF4-FFF2-40B4-BE49-F238E27FC236}">
                <a16:creationId xmlns:a16="http://schemas.microsoft.com/office/drawing/2014/main" id="{86AFD437-1A35-8E7F-C11C-C8EDF2843596}"/>
              </a:ext>
            </a:extLst>
          </p:cNvPr>
          <p:cNvSpPr>
            <a:spLocks noGrp="1"/>
          </p:cNvSpPr>
          <p:nvPr>
            <p:ph idx="1"/>
          </p:nvPr>
        </p:nvSpPr>
        <p:spPr>
          <a:xfrm>
            <a:off x="375138" y="1415778"/>
            <a:ext cx="11210404" cy="4796486"/>
          </a:xfrm>
        </p:spPr>
        <p:txBody>
          <a:bodyPr>
            <a:normAutofit fontScale="77500" lnSpcReduction="20000"/>
          </a:bodyPr>
          <a:lstStyle/>
          <a:p>
            <a:pPr marL="457200" indent="-457200">
              <a:lnSpc>
                <a:spcPct val="120000"/>
              </a:lnSpc>
              <a:buFont typeface="+mj-lt"/>
              <a:buAutoNum type="arabicPeriod"/>
            </a:pPr>
            <a:r>
              <a:rPr lang="en-GB" dirty="0"/>
              <a:t>Offering opportunistic catch-up HPV vaccination to 16-24 year olds who have missed their school-age vaccine. </a:t>
            </a:r>
          </a:p>
          <a:p>
            <a:pPr marL="457200" lvl="1" indent="0">
              <a:lnSpc>
                <a:spcPct val="120000"/>
              </a:lnSpc>
              <a:buNone/>
            </a:pPr>
            <a:r>
              <a:rPr lang="en-GB" dirty="0"/>
              <a:t>Opportunistic vaccinations can be triggered by:</a:t>
            </a:r>
          </a:p>
          <a:p>
            <a:pPr marL="1028700" lvl="1" indent="-342900">
              <a:lnSpc>
                <a:spcPct val="120000"/>
              </a:lnSpc>
            </a:pPr>
            <a:r>
              <a:rPr lang="en-GB" dirty="0"/>
              <a:t>Patient request</a:t>
            </a:r>
          </a:p>
          <a:p>
            <a:pPr marL="1028700" lvl="1" indent="-342900">
              <a:lnSpc>
                <a:spcPct val="120000"/>
              </a:lnSpc>
            </a:pPr>
            <a:r>
              <a:rPr lang="en-GB" dirty="0"/>
              <a:t>MECC - Identification of gap in a patient’s vaccination record upon presentation with an unrelated issue or at other key points e.g. new patient registration.</a:t>
            </a:r>
          </a:p>
          <a:p>
            <a:pPr lvl="1" indent="0">
              <a:lnSpc>
                <a:spcPct val="120000"/>
              </a:lnSpc>
              <a:buNone/>
            </a:pPr>
            <a:endParaRPr lang="en-GB" dirty="0"/>
          </a:p>
          <a:p>
            <a:pPr marL="457200" indent="-457200">
              <a:lnSpc>
                <a:spcPct val="120000"/>
              </a:lnSpc>
              <a:buFont typeface="+mj-lt"/>
              <a:buAutoNum type="arabicPeriod"/>
            </a:pPr>
            <a:r>
              <a:rPr lang="en-GB" dirty="0"/>
              <a:t>Give the HPV vaccine to those aged 14-16yrs who fall in the school cohort should they prefer to attend their GP.</a:t>
            </a:r>
          </a:p>
          <a:p>
            <a:pPr marL="457200" indent="-457200">
              <a:lnSpc>
                <a:spcPct val="120000"/>
              </a:lnSpc>
              <a:buFont typeface="+mj-lt"/>
              <a:buAutoNum type="arabicPeriod"/>
            </a:pPr>
            <a:endParaRPr lang="en-GB" dirty="0"/>
          </a:p>
          <a:p>
            <a:pPr marL="457200" indent="-457200">
              <a:lnSpc>
                <a:spcPct val="120000"/>
              </a:lnSpc>
              <a:buFont typeface="+mj-lt"/>
              <a:buAutoNum type="arabicPeriod"/>
            </a:pPr>
            <a:r>
              <a:rPr lang="en-GB" b="1" u="sng" dirty="0">
                <a:solidFill>
                  <a:srgbClr val="FF0000"/>
                </a:solidFill>
              </a:rPr>
              <a:t>*Special request* </a:t>
            </a:r>
            <a:r>
              <a:rPr lang="en-GB" dirty="0"/>
              <a:t>Your practice will be sent a list of girls and boys age 16-18yrs unvaccinated for HPV (plus any other immunisations they are missing). </a:t>
            </a:r>
          </a:p>
          <a:p>
            <a:pPr marL="1143000" lvl="1" indent="-457200">
              <a:lnSpc>
                <a:spcPct val="120000"/>
              </a:lnSpc>
            </a:pPr>
            <a:r>
              <a:rPr lang="en-GB" dirty="0"/>
              <a:t>Please contact these children by text and/or phone call and invite them to book an appointment to be vaccinated for HPV + any other missing immunisations. </a:t>
            </a:r>
          </a:p>
          <a:p>
            <a:pPr marL="1143000" lvl="1" indent="-457200">
              <a:lnSpc>
                <a:spcPct val="120000"/>
              </a:lnSpc>
            </a:pPr>
            <a:r>
              <a:rPr lang="en-GB" dirty="0"/>
              <a:t>You can also contact any girls age 19-24yrs missing their HPV vaccination. </a:t>
            </a:r>
          </a:p>
          <a:p>
            <a:pPr lvl="1" indent="0">
              <a:buNone/>
            </a:pPr>
            <a:endParaRPr lang="en-GB" dirty="0"/>
          </a:p>
          <a:p>
            <a:pPr lvl="1" indent="0" algn="ctr">
              <a:buNone/>
            </a:pPr>
            <a:r>
              <a:rPr lang="en-GB" sz="2300" b="0" i="1" u="none" strike="noStrike" dirty="0">
                <a:solidFill>
                  <a:schemeClr val="bg2"/>
                </a:solidFill>
                <a:effectLst/>
                <a:latin typeface="Arial" panose="020B0604020202020204" pitchFamily="34" charset="0"/>
              </a:rPr>
              <a:t>For each vaccination dose delivered, a £10.06 item of service fee is payable under the General Medical Service Contract. </a:t>
            </a:r>
            <a:r>
              <a:rPr lang="en-GB" sz="2300" dirty="0">
                <a:solidFill>
                  <a:schemeClr val="bg2"/>
                </a:solidFill>
              </a:rPr>
              <a:t> </a:t>
            </a:r>
          </a:p>
        </p:txBody>
      </p:sp>
    </p:spTree>
    <p:extLst>
      <p:ext uri="{BB962C8B-B14F-4D97-AF65-F5344CB8AC3E}">
        <p14:creationId xmlns:p14="http://schemas.microsoft.com/office/powerpoint/2010/main" val="328894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descr="Picture box you can use to insert an image">
            <a:extLst>
              <a:ext uri="{FF2B5EF4-FFF2-40B4-BE49-F238E27FC236}">
                <a16:creationId xmlns:a16="http://schemas.microsoft.com/office/drawing/2014/main" id="{CAE3C239-74A3-A8C6-017E-85CD9655DE66}"/>
              </a:ext>
            </a:extLst>
          </p:cNvPr>
          <p:cNvSpPr>
            <a:spLocks noGrp="1"/>
          </p:cNvSpPr>
          <p:nvPr>
            <p:ph type="pic" sz="quarter" idx="10"/>
          </p:nvPr>
        </p:nvSpPr>
        <p:spPr/>
        <p:txBody>
          <a:bodyPr/>
          <a:lstStyle/>
          <a:p>
            <a:endParaRPr lang="en-GB" dirty="0"/>
          </a:p>
        </p:txBody>
      </p:sp>
      <p:sp>
        <p:nvSpPr>
          <p:cNvPr id="3" name="Content Placeholder 2">
            <a:extLst>
              <a:ext uri="{FF2B5EF4-FFF2-40B4-BE49-F238E27FC236}">
                <a16:creationId xmlns:a16="http://schemas.microsoft.com/office/drawing/2014/main" id="{D5C7F6B5-6320-7C9E-8735-5392D3B12B4B}"/>
              </a:ext>
            </a:extLst>
          </p:cNvPr>
          <p:cNvSpPr>
            <a:spLocks noGrp="1"/>
          </p:cNvSpPr>
          <p:nvPr>
            <p:ph type="title" idx="4294967295"/>
          </p:nvPr>
        </p:nvSpPr>
        <p:spPr>
          <a:xfrm>
            <a:off x="1215957" y="2341766"/>
            <a:ext cx="3462338" cy="31099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None/>
              <a:tabLst/>
              <a:defRPr/>
            </a:pPr>
            <a:r>
              <a:rPr kumimoji="0" lang="en-GB" sz="2800" b="1" i="0" u="none" strike="noStrike" kern="1200" cap="none" spc="0" normalizeH="0" baseline="0" noProof="0" dirty="0">
                <a:ln>
                  <a:noFill/>
                </a:ln>
                <a:solidFill>
                  <a:schemeClr val="tx1"/>
                </a:solidFill>
                <a:effectLst/>
                <a:uLnTx/>
                <a:uFillTx/>
                <a:latin typeface="+mn-lt"/>
                <a:ea typeface="+mn-ea"/>
                <a:cs typeface="+mn-cs"/>
              </a:rPr>
              <a:t>Thank you for listening </a:t>
            </a:r>
          </a:p>
        </p:txBody>
      </p:sp>
    </p:spTree>
    <p:extLst>
      <p:ext uri="{BB962C8B-B14F-4D97-AF65-F5344CB8AC3E}">
        <p14:creationId xmlns:p14="http://schemas.microsoft.com/office/powerpoint/2010/main" val="1875769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4F4F18-232F-9CA9-B3B2-CDC99DAE9C1B}"/>
              </a:ext>
            </a:extLst>
          </p:cNvPr>
          <p:cNvPicPr>
            <a:picLocks noChangeAspect="1"/>
          </p:cNvPicPr>
          <p:nvPr/>
        </p:nvPicPr>
        <p:blipFill>
          <a:blip r:embed="rId3"/>
          <a:srcRect/>
          <a:stretch/>
        </p:blipFill>
        <p:spPr>
          <a:xfrm>
            <a:off x="0" y="0"/>
            <a:ext cx="12192000" cy="6858000"/>
          </a:xfrm>
          <a:prstGeom prst="rect">
            <a:avLst/>
          </a:prstGeom>
          <a:noFill/>
        </p:spPr>
      </p:pic>
      <p:pic>
        <p:nvPicPr>
          <p:cNvPr id="10" name="Picture 9">
            <a:extLst>
              <a:ext uri="{FF2B5EF4-FFF2-40B4-BE49-F238E27FC236}">
                <a16:creationId xmlns:a16="http://schemas.microsoft.com/office/drawing/2014/main" id="{0053B5C7-612E-A2F0-C03E-2911C30AABD9}"/>
              </a:ext>
            </a:extLst>
          </p:cNvPr>
          <p:cNvPicPr>
            <a:picLocks noChangeAspect="1"/>
          </p:cNvPicPr>
          <p:nvPr/>
        </p:nvPicPr>
        <p:blipFill>
          <a:blip r:embed="rId4"/>
          <a:stretch>
            <a:fillRect/>
          </a:stretch>
        </p:blipFill>
        <p:spPr>
          <a:xfrm>
            <a:off x="9704248" y="218838"/>
            <a:ext cx="2487752" cy="1146732"/>
          </a:xfrm>
          <a:prstGeom prst="rect">
            <a:avLst/>
          </a:prstGeom>
        </p:spPr>
      </p:pic>
      <p:sp>
        <p:nvSpPr>
          <p:cNvPr id="11" name="Title 1">
            <a:extLst>
              <a:ext uri="{FF2B5EF4-FFF2-40B4-BE49-F238E27FC236}">
                <a16:creationId xmlns:a16="http://schemas.microsoft.com/office/drawing/2014/main" id="{92B83841-E2C7-8802-FE15-5FDC9BA76517}"/>
              </a:ext>
            </a:extLst>
          </p:cNvPr>
          <p:cNvSpPr txBox="1">
            <a:spLocks/>
          </p:cNvSpPr>
          <p:nvPr/>
        </p:nvSpPr>
        <p:spPr>
          <a:xfrm>
            <a:off x="432000" y="1002268"/>
            <a:ext cx="4643853" cy="250769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231F20"/>
                </a:solidFill>
                <a:effectLst/>
                <a:uLnTx/>
                <a:uFillTx/>
                <a:latin typeface="Arial" panose="020B0604020202020204"/>
                <a:ea typeface="+mj-ea"/>
                <a:cs typeface="+mj-cs"/>
              </a:rPr>
              <a:t>H</a:t>
            </a:r>
            <a:r>
              <a:rPr kumimoji="0" lang="en-GB" sz="6000" b="1" i="0" u="none" strike="noStrike" kern="1200" cap="none" spc="0" normalizeH="0" baseline="0" noProof="0" dirty="0">
                <a:ln>
                  <a:noFill/>
                </a:ln>
                <a:solidFill>
                  <a:srgbClr val="231F20"/>
                </a:solidFill>
                <a:effectLst/>
                <a:uLnTx/>
                <a:uFillTx/>
                <a:latin typeface="Arial" panose="020B0604020202020204"/>
                <a:ea typeface="+mj-ea"/>
                <a:cs typeface="+mj-cs"/>
              </a:rPr>
              <a:t>PV and Cancer</a:t>
            </a:r>
          </a:p>
        </p:txBody>
      </p:sp>
      <p:sp>
        <p:nvSpPr>
          <p:cNvPr id="12" name="Subtitle 2">
            <a:extLst>
              <a:ext uri="{FF2B5EF4-FFF2-40B4-BE49-F238E27FC236}">
                <a16:creationId xmlns:a16="http://schemas.microsoft.com/office/drawing/2014/main" id="{0FB001FF-83D5-DF37-103D-D5BD2E86A1E9}"/>
              </a:ext>
            </a:extLst>
          </p:cNvPr>
          <p:cNvSpPr txBox="1">
            <a:spLocks/>
          </p:cNvSpPr>
          <p:nvPr/>
        </p:nvSpPr>
        <p:spPr>
          <a:xfrm>
            <a:off x="432000" y="3600000"/>
            <a:ext cx="7973051" cy="1024967"/>
          </a:xfrm>
          <a:prstGeom prst="rect">
            <a:avLst/>
          </a:prstGeom>
        </p:spPr>
        <p:txBody>
          <a:bodyPr vert="horz" lIns="0" tIns="0" rIns="0" bIns="0" numCol="2" spcCol="43200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231F20"/>
              </a:buClr>
              <a:buSzTx/>
              <a:buFont typeface="Arial" panose="020B0604020202020204" pitchFamily="34" charset="0"/>
              <a:buNone/>
              <a:tabLst/>
              <a:defRPr/>
            </a:pPr>
            <a:r>
              <a:rPr kumimoji="0" lang="en-GB" sz="2200" b="1" i="0" u="none" strike="noStrike" kern="1200" cap="none" spc="0" normalizeH="0" baseline="0" noProof="0" dirty="0">
                <a:ln>
                  <a:noFill/>
                </a:ln>
                <a:solidFill>
                  <a:srgbClr val="231F20"/>
                </a:solidFill>
                <a:effectLst/>
                <a:uLnTx/>
                <a:uFillTx/>
                <a:latin typeface="Arial" panose="020B0604020202020204"/>
                <a:ea typeface="+mn-ea"/>
                <a:cs typeface="+mn-cs"/>
              </a:rPr>
              <a:t>Preventable cancers</a:t>
            </a:r>
          </a:p>
        </p:txBody>
      </p:sp>
      <p:sp>
        <p:nvSpPr>
          <p:cNvPr id="13" name="Text Placeholder 8">
            <a:extLst>
              <a:ext uri="{FF2B5EF4-FFF2-40B4-BE49-F238E27FC236}">
                <a16:creationId xmlns:a16="http://schemas.microsoft.com/office/drawing/2014/main" id="{E0C9E98E-8F60-3B40-E6C4-B2284EBD92D3}"/>
              </a:ext>
            </a:extLst>
          </p:cNvPr>
          <p:cNvSpPr>
            <a:spLocks noGrp="1"/>
          </p:cNvSpPr>
          <p:nvPr>
            <p:ph type="body" sz="quarter" idx="13"/>
          </p:nvPr>
        </p:nvSpPr>
        <p:spPr>
          <a:xfrm>
            <a:off x="432000" y="4937760"/>
            <a:ext cx="6259513" cy="1847206"/>
          </a:xfrm>
        </p:spPr>
        <p:txBody>
          <a:bodyPr>
            <a:normAutofit/>
          </a:bodyPr>
          <a:lstStyle/>
          <a:p>
            <a:pPr>
              <a:lnSpc>
                <a:spcPct val="120000"/>
              </a:lnSpc>
            </a:pPr>
            <a:r>
              <a:rPr lang="en-GB" dirty="0"/>
              <a:t>Dr Pawan Randev</a:t>
            </a:r>
          </a:p>
          <a:p>
            <a:pPr>
              <a:lnSpc>
                <a:spcPct val="120000"/>
              </a:lnSpc>
            </a:pPr>
            <a:r>
              <a:rPr lang="en-GB" dirty="0"/>
              <a:t>Primary Care Lead East Midlands Cancer Alliance</a:t>
            </a:r>
          </a:p>
          <a:p>
            <a:pPr>
              <a:lnSpc>
                <a:spcPct val="120000"/>
              </a:lnSpc>
            </a:pPr>
            <a:endParaRPr lang="en-GB" b="1" dirty="0"/>
          </a:p>
        </p:txBody>
      </p:sp>
    </p:spTree>
    <p:extLst>
      <p:ext uri="{BB962C8B-B14F-4D97-AF65-F5344CB8AC3E}">
        <p14:creationId xmlns:p14="http://schemas.microsoft.com/office/powerpoint/2010/main" val="377889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D89C0-803B-B7B6-F2CE-338697128805}"/>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D39AB21A-2DDF-7AD8-1F5E-C540784D7A32}"/>
              </a:ext>
            </a:extLst>
          </p:cNvPr>
          <p:cNvSpPr>
            <a:spLocks noGrp="1"/>
          </p:cNvSpPr>
          <p:nvPr>
            <p:ph type="title"/>
          </p:nvPr>
        </p:nvSpPr>
        <p:spPr>
          <a:xfrm>
            <a:off x="432000" y="432000"/>
            <a:ext cx="11404154" cy="865186"/>
          </a:xfrm>
        </p:spPr>
        <p:txBody>
          <a:bodyPr/>
          <a:lstStyle/>
          <a:p>
            <a:r>
              <a:rPr lang="en-GB" spc="-40" dirty="0"/>
              <a:t>Which sites are implicated?</a:t>
            </a:r>
          </a:p>
        </p:txBody>
      </p:sp>
      <p:sp>
        <p:nvSpPr>
          <p:cNvPr id="4" name="Content Placeholder 3">
            <a:extLst>
              <a:ext uri="{FF2B5EF4-FFF2-40B4-BE49-F238E27FC236}">
                <a16:creationId xmlns:a16="http://schemas.microsoft.com/office/drawing/2014/main" id="{19ED34F4-950F-A995-DE61-95C55E988355}"/>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3" name="Picture 2">
            <a:extLst>
              <a:ext uri="{FF2B5EF4-FFF2-40B4-BE49-F238E27FC236}">
                <a16:creationId xmlns:a16="http://schemas.microsoft.com/office/drawing/2014/main" id="{9939A912-F558-1418-55EB-484F0AC0B817}"/>
              </a:ext>
            </a:extLst>
          </p:cNvPr>
          <p:cNvPicPr>
            <a:picLocks noChangeAspect="1"/>
          </p:cNvPicPr>
          <p:nvPr/>
        </p:nvPicPr>
        <p:blipFill>
          <a:blip r:embed="rId3"/>
          <a:stretch>
            <a:fillRect/>
          </a:stretch>
        </p:blipFill>
        <p:spPr>
          <a:xfrm>
            <a:off x="1729333" y="1124270"/>
            <a:ext cx="8733333" cy="5210294"/>
          </a:xfrm>
          <a:prstGeom prst="rect">
            <a:avLst/>
          </a:prstGeom>
        </p:spPr>
      </p:pic>
      <p:sp>
        <p:nvSpPr>
          <p:cNvPr id="8" name="TextBox 7">
            <a:extLst>
              <a:ext uri="{FF2B5EF4-FFF2-40B4-BE49-F238E27FC236}">
                <a16:creationId xmlns:a16="http://schemas.microsoft.com/office/drawing/2014/main" id="{9304A48A-63A2-C21E-F1D6-C3688E9D7B88}"/>
              </a:ext>
            </a:extLst>
          </p:cNvPr>
          <p:cNvSpPr txBox="1"/>
          <p:nvPr/>
        </p:nvSpPr>
        <p:spPr>
          <a:xfrm>
            <a:off x="355845" y="6426000"/>
            <a:ext cx="61436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https://www.nhs.uk/conditions/human-papilloma-virus-hpv</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t>
            </a:r>
          </a:p>
        </p:txBody>
      </p:sp>
      <p:pic>
        <p:nvPicPr>
          <p:cNvPr id="10" name="Picture 9">
            <a:extLst>
              <a:ext uri="{FF2B5EF4-FFF2-40B4-BE49-F238E27FC236}">
                <a16:creationId xmlns:a16="http://schemas.microsoft.com/office/drawing/2014/main" id="{A64B0582-F873-9DEE-BAC9-3B6280B82175}"/>
              </a:ext>
            </a:extLst>
          </p:cNvPr>
          <p:cNvPicPr>
            <a:picLocks noChangeAspect="1"/>
          </p:cNvPicPr>
          <p:nvPr/>
        </p:nvPicPr>
        <p:blipFill>
          <a:blip r:embed="rId4"/>
          <a:stretch>
            <a:fillRect/>
          </a:stretch>
        </p:blipFill>
        <p:spPr>
          <a:xfrm>
            <a:off x="10462666" y="432000"/>
            <a:ext cx="1625564" cy="749034"/>
          </a:xfrm>
          <a:prstGeom prst="rect">
            <a:avLst/>
          </a:prstGeom>
        </p:spPr>
      </p:pic>
    </p:spTree>
    <p:extLst>
      <p:ext uri="{BB962C8B-B14F-4D97-AF65-F5344CB8AC3E}">
        <p14:creationId xmlns:p14="http://schemas.microsoft.com/office/powerpoint/2010/main" val="301142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9C0-AC96-9BB6-5BC6-2C17EA3B11E1}"/>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93D6624A-2A45-3AB8-5A9B-1E3E127C0BE2}"/>
              </a:ext>
            </a:extLst>
          </p:cNvPr>
          <p:cNvSpPr>
            <a:spLocks noGrp="1"/>
          </p:cNvSpPr>
          <p:nvPr>
            <p:ph type="title"/>
          </p:nvPr>
        </p:nvSpPr>
        <p:spPr>
          <a:xfrm>
            <a:off x="432000" y="432000"/>
            <a:ext cx="11404154" cy="865186"/>
          </a:xfrm>
        </p:spPr>
        <p:txBody>
          <a:bodyPr/>
          <a:lstStyle/>
          <a:p>
            <a:r>
              <a:rPr lang="en-GB" spc="-40" dirty="0"/>
              <a:t>Which sites are implicated?</a:t>
            </a:r>
          </a:p>
        </p:txBody>
      </p:sp>
      <p:sp>
        <p:nvSpPr>
          <p:cNvPr id="4" name="Content Placeholder 3">
            <a:extLst>
              <a:ext uri="{FF2B5EF4-FFF2-40B4-BE49-F238E27FC236}">
                <a16:creationId xmlns:a16="http://schemas.microsoft.com/office/drawing/2014/main" id="{D454595E-0B84-53C4-48D0-717DFFE6A4F3}"/>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sp>
        <p:nvSpPr>
          <p:cNvPr id="8" name="TextBox 7">
            <a:extLst>
              <a:ext uri="{FF2B5EF4-FFF2-40B4-BE49-F238E27FC236}">
                <a16:creationId xmlns:a16="http://schemas.microsoft.com/office/drawing/2014/main" id="{4689C683-F9CB-2807-9E7E-CFA8C0501D05}"/>
              </a:ext>
            </a:extLst>
          </p:cNvPr>
          <p:cNvSpPr txBox="1"/>
          <p:nvPr/>
        </p:nvSpPr>
        <p:spPr>
          <a:xfrm>
            <a:off x="355845" y="6426000"/>
            <a:ext cx="614362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https://www.thesun.co.uk/health/33668010/children-missing-out-hpv-vaccine-protects-against-cancers/</a:t>
            </a: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DCB01E05-CDBC-D027-8210-BCCB2912D801}"/>
              </a:ext>
            </a:extLst>
          </p:cNvPr>
          <p:cNvPicPr>
            <a:picLocks noChangeAspect="1"/>
          </p:cNvPicPr>
          <p:nvPr/>
        </p:nvPicPr>
        <p:blipFill>
          <a:blip r:embed="rId3"/>
          <a:stretch>
            <a:fillRect/>
          </a:stretch>
        </p:blipFill>
        <p:spPr>
          <a:xfrm>
            <a:off x="2124075" y="1152525"/>
            <a:ext cx="6698124" cy="5153025"/>
          </a:xfrm>
          <a:prstGeom prst="rect">
            <a:avLst/>
          </a:prstGeom>
        </p:spPr>
      </p:pic>
      <p:pic>
        <p:nvPicPr>
          <p:cNvPr id="6" name="Picture 5">
            <a:extLst>
              <a:ext uri="{FF2B5EF4-FFF2-40B4-BE49-F238E27FC236}">
                <a16:creationId xmlns:a16="http://schemas.microsoft.com/office/drawing/2014/main" id="{6B06011E-251B-FD34-F5CD-0125E19A66D8}"/>
              </a:ext>
            </a:extLst>
          </p:cNvPr>
          <p:cNvPicPr>
            <a:picLocks noChangeAspect="1"/>
          </p:cNvPicPr>
          <p:nvPr/>
        </p:nvPicPr>
        <p:blipFill>
          <a:blip r:embed="rId4"/>
          <a:stretch>
            <a:fillRect/>
          </a:stretch>
        </p:blipFill>
        <p:spPr>
          <a:xfrm>
            <a:off x="10153650" y="432000"/>
            <a:ext cx="2038350" cy="939239"/>
          </a:xfrm>
          <a:prstGeom prst="rect">
            <a:avLst/>
          </a:prstGeom>
        </p:spPr>
      </p:pic>
    </p:spTree>
    <p:extLst>
      <p:ext uri="{BB962C8B-B14F-4D97-AF65-F5344CB8AC3E}">
        <p14:creationId xmlns:p14="http://schemas.microsoft.com/office/powerpoint/2010/main" val="341981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Main Sites of HPV Related Cancer</a:t>
            </a:r>
            <a:endParaRPr lang="en-GB" spc="-40" dirty="0"/>
          </a:p>
        </p:txBody>
      </p:sp>
      <p:pic>
        <p:nvPicPr>
          <p:cNvPr id="7" name="Picture 6">
            <a:extLst>
              <a:ext uri="{FF2B5EF4-FFF2-40B4-BE49-F238E27FC236}">
                <a16:creationId xmlns:a16="http://schemas.microsoft.com/office/drawing/2014/main" id="{08419610-CEFB-8892-0D86-BE43582D9B95}"/>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E2D50F22-7D9D-AAAA-20BC-274CF31F9BD7}"/>
              </a:ext>
            </a:extLst>
          </p:cNvPr>
          <p:cNvPicPr>
            <a:picLocks noChangeAspect="1"/>
          </p:cNvPicPr>
          <p:nvPr/>
        </p:nvPicPr>
        <p:blipFill>
          <a:blip r:embed="rId3"/>
          <a:stretch>
            <a:fillRect/>
          </a:stretch>
        </p:blipFill>
        <p:spPr>
          <a:xfrm>
            <a:off x="3076576" y="1416789"/>
            <a:ext cx="2852916" cy="295316"/>
          </a:xfrm>
          <a:prstGeom prst="rect">
            <a:avLst/>
          </a:prstGeom>
        </p:spPr>
      </p:pic>
      <p:pic>
        <p:nvPicPr>
          <p:cNvPr id="13" name="Content Placeholder 12">
            <a:extLst>
              <a:ext uri="{FF2B5EF4-FFF2-40B4-BE49-F238E27FC236}">
                <a16:creationId xmlns:a16="http://schemas.microsoft.com/office/drawing/2014/main" id="{2000AF90-3037-871F-EB9F-EE33A56D8458}"/>
              </a:ext>
            </a:extLst>
          </p:cNvPr>
          <p:cNvPicPr>
            <a:picLocks noGrp="1" noChangeAspect="1"/>
          </p:cNvPicPr>
          <p:nvPr>
            <p:ph idx="1"/>
          </p:nvPr>
        </p:nvPicPr>
        <p:blipFill>
          <a:blip r:embed="rId4"/>
          <a:stretch>
            <a:fillRect/>
          </a:stretch>
        </p:blipFill>
        <p:spPr>
          <a:xfrm>
            <a:off x="1850235" y="1297186"/>
            <a:ext cx="7950467" cy="5011938"/>
          </a:xfrm>
        </p:spPr>
      </p:pic>
      <p:pic>
        <p:nvPicPr>
          <p:cNvPr id="14" name="Picture 13">
            <a:extLst>
              <a:ext uri="{FF2B5EF4-FFF2-40B4-BE49-F238E27FC236}">
                <a16:creationId xmlns:a16="http://schemas.microsoft.com/office/drawing/2014/main" id="{DF768663-BB44-1AE0-B63B-F421F348F857}"/>
              </a:ext>
            </a:extLst>
          </p:cNvPr>
          <p:cNvPicPr>
            <a:picLocks noChangeAspect="1"/>
          </p:cNvPicPr>
          <p:nvPr/>
        </p:nvPicPr>
        <p:blipFill>
          <a:blip r:embed="rId5"/>
          <a:stretch>
            <a:fillRect/>
          </a:stretch>
        </p:blipFill>
        <p:spPr>
          <a:xfrm>
            <a:off x="10153650" y="432000"/>
            <a:ext cx="2038350" cy="939239"/>
          </a:xfrm>
          <a:prstGeom prst="rect">
            <a:avLst/>
          </a:prstGeom>
        </p:spPr>
      </p:pic>
    </p:spTree>
    <p:extLst>
      <p:ext uri="{BB962C8B-B14F-4D97-AF65-F5344CB8AC3E}">
        <p14:creationId xmlns:p14="http://schemas.microsoft.com/office/powerpoint/2010/main" val="341834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 name="Isosceles Triangle 6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Isosceles Triangle 6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4FF9BB7-2991-3106-A7D3-F7408F63B8BC}"/>
              </a:ext>
            </a:extLst>
          </p:cNvPr>
          <p:cNvPicPr>
            <a:picLocks noChangeAspect="1"/>
          </p:cNvPicPr>
          <p:nvPr/>
        </p:nvPicPr>
        <p:blipFill>
          <a:blip r:embed="rId2"/>
          <a:stretch>
            <a:fillRect/>
          </a:stretch>
        </p:blipFill>
        <p:spPr>
          <a:xfrm>
            <a:off x="2965323" y="564642"/>
            <a:ext cx="6261354" cy="5728716"/>
          </a:xfrm>
          <a:prstGeom prst="rect">
            <a:avLst/>
          </a:prstGeom>
        </p:spPr>
      </p:pic>
    </p:spTree>
    <p:extLst>
      <p:ext uri="{BB962C8B-B14F-4D97-AF65-F5344CB8AC3E}">
        <p14:creationId xmlns:p14="http://schemas.microsoft.com/office/powerpoint/2010/main" val="3516242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B464F-A2C2-36D5-4DA5-A021B6FD91B5}"/>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8BDFAF9A-62AA-903C-4F2A-D85D62CA4795}"/>
              </a:ext>
            </a:extLst>
          </p:cNvPr>
          <p:cNvSpPr>
            <a:spLocks noGrp="1"/>
          </p:cNvSpPr>
          <p:nvPr>
            <p:ph type="title"/>
          </p:nvPr>
        </p:nvSpPr>
        <p:spPr>
          <a:xfrm>
            <a:off x="432000" y="432000"/>
            <a:ext cx="11404154" cy="865186"/>
          </a:xfrm>
        </p:spPr>
        <p:txBody>
          <a:bodyPr/>
          <a:lstStyle/>
          <a:p>
            <a:r>
              <a:rPr lang="en-GB" dirty="0"/>
              <a:t>Main Sites of HPV Related Cancer</a:t>
            </a:r>
            <a:endParaRPr lang="en-GB" spc="-40" dirty="0"/>
          </a:p>
        </p:txBody>
      </p:sp>
      <p:pic>
        <p:nvPicPr>
          <p:cNvPr id="7" name="Picture 6">
            <a:extLst>
              <a:ext uri="{FF2B5EF4-FFF2-40B4-BE49-F238E27FC236}">
                <a16:creationId xmlns:a16="http://schemas.microsoft.com/office/drawing/2014/main" id="{71E58EF9-9034-E2A5-0CDF-05B8414F74BD}"/>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1A8C04BC-B421-2F85-E718-EEDED5213DEE}"/>
              </a:ext>
            </a:extLst>
          </p:cNvPr>
          <p:cNvPicPr>
            <a:picLocks noChangeAspect="1"/>
          </p:cNvPicPr>
          <p:nvPr/>
        </p:nvPicPr>
        <p:blipFill>
          <a:blip r:embed="rId3"/>
          <a:stretch>
            <a:fillRect/>
          </a:stretch>
        </p:blipFill>
        <p:spPr>
          <a:xfrm>
            <a:off x="3076576" y="1416789"/>
            <a:ext cx="2852916" cy="295316"/>
          </a:xfrm>
          <a:prstGeom prst="rect">
            <a:avLst/>
          </a:prstGeom>
        </p:spPr>
      </p:pic>
      <p:pic>
        <p:nvPicPr>
          <p:cNvPr id="13" name="Content Placeholder 12">
            <a:extLst>
              <a:ext uri="{FF2B5EF4-FFF2-40B4-BE49-F238E27FC236}">
                <a16:creationId xmlns:a16="http://schemas.microsoft.com/office/drawing/2014/main" id="{5E3BECE6-4412-6817-4FB6-B6B4E6AFBF42}"/>
              </a:ext>
            </a:extLst>
          </p:cNvPr>
          <p:cNvPicPr>
            <a:picLocks noGrp="1" noChangeAspect="1"/>
          </p:cNvPicPr>
          <p:nvPr>
            <p:ph idx="1"/>
          </p:nvPr>
        </p:nvPicPr>
        <p:blipFill>
          <a:blip r:embed="rId4"/>
          <a:stretch>
            <a:fillRect/>
          </a:stretch>
        </p:blipFill>
        <p:spPr>
          <a:xfrm>
            <a:off x="1850235" y="1297186"/>
            <a:ext cx="7950467" cy="5011938"/>
          </a:xfrm>
        </p:spPr>
      </p:pic>
      <p:pic>
        <p:nvPicPr>
          <p:cNvPr id="3" name="Picture 2">
            <a:extLst>
              <a:ext uri="{FF2B5EF4-FFF2-40B4-BE49-F238E27FC236}">
                <a16:creationId xmlns:a16="http://schemas.microsoft.com/office/drawing/2014/main" id="{D9CB39BC-5019-3CDB-20C0-E6DDC1E33228}"/>
              </a:ext>
            </a:extLst>
          </p:cNvPr>
          <p:cNvPicPr>
            <a:picLocks noChangeAspect="1"/>
          </p:cNvPicPr>
          <p:nvPr/>
        </p:nvPicPr>
        <p:blipFill>
          <a:blip r:embed="rId5"/>
          <a:stretch>
            <a:fillRect/>
          </a:stretch>
        </p:blipFill>
        <p:spPr>
          <a:xfrm>
            <a:off x="1352550" y="1297186"/>
            <a:ext cx="9828685" cy="5011938"/>
          </a:xfrm>
          <a:prstGeom prst="rect">
            <a:avLst/>
          </a:prstGeom>
        </p:spPr>
      </p:pic>
      <p:pic>
        <p:nvPicPr>
          <p:cNvPr id="4" name="Picture 3">
            <a:extLst>
              <a:ext uri="{FF2B5EF4-FFF2-40B4-BE49-F238E27FC236}">
                <a16:creationId xmlns:a16="http://schemas.microsoft.com/office/drawing/2014/main" id="{FCA5C634-A061-CC9E-67D6-5EC5C2ABE0FA}"/>
              </a:ext>
            </a:extLst>
          </p:cNvPr>
          <p:cNvPicPr>
            <a:picLocks noChangeAspect="1"/>
          </p:cNvPicPr>
          <p:nvPr/>
        </p:nvPicPr>
        <p:blipFill>
          <a:blip r:embed="rId6"/>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359639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82462-96F0-446C-E1A1-CBA69B0B2158}"/>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BF6553B9-2BBC-26D3-956A-93FDFF13920C}"/>
              </a:ext>
            </a:extLst>
          </p:cNvPr>
          <p:cNvSpPr>
            <a:spLocks noGrp="1"/>
          </p:cNvSpPr>
          <p:nvPr>
            <p:ph type="title"/>
          </p:nvPr>
        </p:nvSpPr>
        <p:spPr>
          <a:xfrm>
            <a:off x="432000" y="432000"/>
            <a:ext cx="11404154" cy="865186"/>
          </a:xfrm>
        </p:spPr>
        <p:txBody>
          <a:bodyPr/>
          <a:lstStyle/>
          <a:p>
            <a:r>
              <a:rPr lang="en-GB" dirty="0"/>
              <a:t>Main Sites of H and N Related Cancer 2022</a:t>
            </a:r>
            <a:endParaRPr lang="en-GB" spc="-40" dirty="0"/>
          </a:p>
        </p:txBody>
      </p:sp>
      <p:pic>
        <p:nvPicPr>
          <p:cNvPr id="7" name="Picture 6">
            <a:extLst>
              <a:ext uri="{FF2B5EF4-FFF2-40B4-BE49-F238E27FC236}">
                <a16:creationId xmlns:a16="http://schemas.microsoft.com/office/drawing/2014/main" id="{68224642-7D4F-BA32-588E-CA2AC9715F89}"/>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CBEF4819-466B-2BBF-9389-432D4F16A767}"/>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93534586-F738-D4FC-EB18-5C6E4B5409CC}"/>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3" name="Picture 2">
            <a:extLst>
              <a:ext uri="{FF2B5EF4-FFF2-40B4-BE49-F238E27FC236}">
                <a16:creationId xmlns:a16="http://schemas.microsoft.com/office/drawing/2014/main" id="{23400780-A3D3-0C46-7174-F881EF3E3DC1}"/>
              </a:ext>
            </a:extLst>
          </p:cNvPr>
          <p:cNvPicPr>
            <a:picLocks noChangeAspect="1"/>
          </p:cNvPicPr>
          <p:nvPr/>
        </p:nvPicPr>
        <p:blipFill>
          <a:blip r:embed="rId4"/>
          <a:stretch>
            <a:fillRect/>
          </a:stretch>
        </p:blipFill>
        <p:spPr>
          <a:xfrm>
            <a:off x="3253081" y="1652809"/>
            <a:ext cx="4695238" cy="3552381"/>
          </a:xfrm>
          <a:prstGeom prst="rect">
            <a:avLst/>
          </a:prstGeom>
        </p:spPr>
      </p:pic>
      <p:sp>
        <p:nvSpPr>
          <p:cNvPr id="6" name="TextBox 5">
            <a:extLst>
              <a:ext uri="{FF2B5EF4-FFF2-40B4-BE49-F238E27FC236}">
                <a16:creationId xmlns:a16="http://schemas.microsoft.com/office/drawing/2014/main" id="{B49947C1-80C6-2E81-9D38-C26CC65315B5}"/>
              </a:ext>
            </a:extLst>
          </p:cNvPr>
          <p:cNvSpPr txBox="1"/>
          <p:nvPr/>
        </p:nvSpPr>
        <p:spPr>
          <a:xfrm>
            <a:off x="300038" y="6325671"/>
            <a:ext cx="61436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https://nhsd-ndrs.shinyapps.io/get_data_out</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t>
            </a:r>
          </a:p>
        </p:txBody>
      </p:sp>
      <p:pic>
        <p:nvPicPr>
          <p:cNvPr id="8" name="Picture 7">
            <a:extLst>
              <a:ext uri="{FF2B5EF4-FFF2-40B4-BE49-F238E27FC236}">
                <a16:creationId xmlns:a16="http://schemas.microsoft.com/office/drawing/2014/main" id="{19962318-5286-B3DD-B779-F64EE347A076}"/>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340156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3576-7092-C0B1-009F-01866DD15A01}"/>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D9131362-83F6-6A11-60E3-73B10CCB5B6D}"/>
              </a:ext>
            </a:extLst>
          </p:cNvPr>
          <p:cNvSpPr>
            <a:spLocks noGrp="1"/>
          </p:cNvSpPr>
          <p:nvPr>
            <p:ph type="title"/>
          </p:nvPr>
        </p:nvSpPr>
        <p:spPr>
          <a:xfrm>
            <a:off x="432000" y="432000"/>
            <a:ext cx="11404154" cy="865186"/>
          </a:xfrm>
        </p:spPr>
        <p:txBody>
          <a:bodyPr/>
          <a:lstStyle/>
          <a:p>
            <a:r>
              <a:rPr lang="en-GB" dirty="0"/>
              <a:t>Main Sites of H and N Related Cancer 2022</a:t>
            </a:r>
            <a:endParaRPr lang="en-GB" spc="-40" dirty="0"/>
          </a:p>
        </p:txBody>
      </p:sp>
      <p:pic>
        <p:nvPicPr>
          <p:cNvPr id="7" name="Picture 6">
            <a:extLst>
              <a:ext uri="{FF2B5EF4-FFF2-40B4-BE49-F238E27FC236}">
                <a16:creationId xmlns:a16="http://schemas.microsoft.com/office/drawing/2014/main" id="{3525853F-987D-62D1-83CA-457B3D58916D}"/>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44E79011-E4FA-41F4-962E-64D5FA47C49A}"/>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E3E743C8-2A66-F4B3-1004-B8979DF9AD3C}"/>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10" name="Picture 9">
            <a:extLst>
              <a:ext uri="{FF2B5EF4-FFF2-40B4-BE49-F238E27FC236}">
                <a16:creationId xmlns:a16="http://schemas.microsoft.com/office/drawing/2014/main" id="{A65E7B5C-D819-E56C-E997-572DCD21EEBD}"/>
              </a:ext>
            </a:extLst>
          </p:cNvPr>
          <p:cNvPicPr>
            <a:picLocks noChangeAspect="1"/>
          </p:cNvPicPr>
          <p:nvPr/>
        </p:nvPicPr>
        <p:blipFill>
          <a:blip r:embed="rId4"/>
          <a:stretch>
            <a:fillRect/>
          </a:stretch>
        </p:blipFill>
        <p:spPr>
          <a:xfrm>
            <a:off x="2276971" y="1297186"/>
            <a:ext cx="6771779" cy="5017889"/>
          </a:xfrm>
          <a:prstGeom prst="rect">
            <a:avLst/>
          </a:prstGeom>
        </p:spPr>
      </p:pic>
      <p:pic>
        <p:nvPicPr>
          <p:cNvPr id="14" name="Picture 13">
            <a:extLst>
              <a:ext uri="{FF2B5EF4-FFF2-40B4-BE49-F238E27FC236}">
                <a16:creationId xmlns:a16="http://schemas.microsoft.com/office/drawing/2014/main" id="{593893CB-48BF-F2EE-065B-4B69A41DBFCD}"/>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297956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F446-F916-502E-7D1B-33A3EB18214C}"/>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00BFFBFE-EA37-A231-31B8-2552A2E58544}"/>
              </a:ext>
            </a:extLst>
          </p:cNvPr>
          <p:cNvSpPr>
            <a:spLocks noGrp="1"/>
          </p:cNvSpPr>
          <p:nvPr>
            <p:ph type="title"/>
          </p:nvPr>
        </p:nvSpPr>
        <p:spPr>
          <a:xfrm>
            <a:off x="432000" y="432000"/>
            <a:ext cx="11404154" cy="865186"/>
          </a:xfrm>
        </p:spPr>
        <p:txBody>
          <a:bodyPr/>
          <a:lstStyle/>
          <a:p>
            <a:r>
              <a:rPr lang="en-GB" dirty="0"/>
              <a:t>Main Sites of H and N Related Cancer 2022</a:t>
            </a:r>
            <a:endParaRPr lang="en-GB" spc="-40" dirty="0"/>
          </a:p>
        </p:txBody>
      </p:sp>
      <p:pic>
        <p:nvPicPr>
          <p:cNvPr id="7" name="Picture 6">
            <a:extLst>
              <a:ext uri="{FF2B5EF4-FFF2-40B4-BE49-F238E27FC236}">
                <a16:creationId xmlns:a16="http://schemas.microsoft.com/office/drawing/2014/main" id="{4FFA82F2-F399-36F6-97E5-EFB200CCB998}"/>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52B183F3-95F3-8035-0C60-76FBDF85DF3E}"/>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54C2A2C8-D0CB-A80C-9330-E077A08A5A7F}"/>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3" name="Picture 2">
            <a:extLst>
              <a:ext uri="{FF2B5EF4-FFF2-40B4-BE49-F238E27FC236}">
                <a16:creationId xmlns:a16="http://schemas.microsoft.com/office/drawing/2014/main" id="{C45F285E-21EB-BC33-D5E5-148012492B22}"/>
              </a:ext>
            </a:extLst>
          </p:cNvPr>
          <p:cNvPicPr>
            <a:picLocks noChangeAspect="1"/>
          </p:cNvPicPr>
          <p:nvPr/>
        </p:nvPicPr>
        <p:blipFill>
          <a:blip r:embed="rId4"/>
          <a:stretch>
            <a:fillRect/>
          </a:stretch>
        </p:blipFill>
        <p:spPr>
          <a:xfrm>
            <a:off x="2248750" y="1140286"/>
            <a:ext cx="6800000" cy="5194276"/>
          </a:xfrm>
          <a:prstGeom prst="rect">
            <a:avLst/>
          </a:prstGeom>
        </p:spPr>
      </p:pic>
      <p:pic>
        <p:nvPicPr>
          <p:cNvPr id="5" name="Picture 4">
            <a:extLst>
              <a:ext uri="{FF2B5EF4-FFF2-40B4-BE49-F238E27FC236}">
                <a16:creationId xmlns:a16="http://schemas.microsoft.com/office/drawing/2014/main" id="{FB81307B-3D32-EB13-D430-45C6514CEFD0}"/>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420688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C4DFF-5F13-EE99-5CDE-048DA2D24256}"/>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47041086-A9CD-45A1-33A2-391355767D83}"/>
              </a:ext>
            </a:extLst>
          </p:cNvPr>
          <p:cNvSpPr>
            <a:spLocks noGrp="1"/>
          </p:cNvSpPr>
          <p:nvPr>
            <p:ph type="title"/>
          </p:nvPr>
        </p:nvSpPr>
        <p:spPr>
          <a:xfrm>
            <a:off x="432000" y="432000"/>
            <a:ext cx="11404154" cy="865186"/>
          </a:xfrm>
        </p:spPr>
        <p:txBody>
          <a:bodyPr/>
          <a:lstStyle/>
          <a:p>
            <a:r>
              <a:rPr lang="en-GB" dirty="0"/>
              <a:t>Main Sites of H and N Related Cancer 2022</a:t>
            </a:r>
            <a:endParaRPr lang="en-GB" spc="-40" dirty="0"/>
          </a:p>
        </p:txBody>
      </p:sp>
      <p:pic>
        <p:nvPicPr>
          <p:cNvPr id="7" name="Picture 6">
            <a:extLst>
              <a:ext uri="{FF2B5EF4-FFF2-40B4-BE49-F238E27FC236}">
                <a16:creationId xmlns:a16="http://schemas.microsoft.com/office/drawing/2014/main" id="{736BA812-F550-2AF2-6654-0C8E004839BF}"/>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2DF1123F-7A85-E6AC-AF9A-884758011899}"/>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32618DC8-74CE-C788-A16F-1A5128BF2935}"/>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5" name="Picture 4">
            <a:extLst>
              <a:ext uri="{FF2B5EF4-FFF2-40B4-BE49-F238E27FC236}">
                <a16:creationId xmlns:a16="http://schemas.microsoft.com/office/drawing/2014/main" id="{83B715F8-A2F5-8029-9841-C9F1F24365B9}"/>
              </a:ext>
            </a:extLst>
          </p:cNvPr>
          <p:cNvPicPr>
            <a:picLocks noChangeAspect="1"/>
          </p:cNvPicPr>
          <p:nvPr/>
        </p:nvPicPr>
        <p:blipFill>
          <a:blip r:embed="rId4"/>
          <a:stretch>
            <a:fillRect/>
          </a:stretch>
        </p:blipFill>
        <p:spPr>
          <a:xfrm>
            <a:off x="2391298" y="1152861"/>
            <a:ext cx="6771428" cy="5181704"/>
          </a:xfrm>
          <a:prstGeom prst="rect">
            <a:avLst/>
          </a:prstGeom>
        </p:spPr>
      </p:pic>
      <p:pic>
        <p:nvPicPr>
          <p:cNvPr id="6" name="Picture 5">
            <a:extLst>
              <a:ext uri="{FF2B5EF4-FFF2-40B4-BE49-F238E27FC236}">
                <a16:creationId xmlns:a16="http://schemas.microsoft.com/office/drawing/2014/main" id="{C281FBD4-6A57-65B9-B225-21A64F3F360D}"/>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332680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683E0-2DCA-7BD3-6AC7-12CCC22D3259}"/>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C253D59-9161-3A8A-DAB2-EA9512704349}"/>
              </a:ext>
            </a:extLst>
          </p:cNvPr>
          <p:cNvSpPr>
            <a:spLocks noGrp="1"/>
          </p:cNvSpPr>
          <p:nvPr>
            <p:ph type="title"/>
          </p:nvPr>
        </p:nvSpPr>
        <p:spPr>
          <a:xfrm>
            <a:off x="432000" y="432000"/>
            <a:ext cx="11404154" cy="865186"/>
          </a:xfrm>
        </p:spPr>
        <p:txBody>
          <a:bodyPr/>
          <a:lstStyle/>
          <a:p>
            <a:r>
              <a:rPr lang="en-GB" dirty="0"/>
              <a:t>Main Sites of H and N Related Cancer 2022</a:t>
            </a:r>
            <a:endParaRPr lang="en-GB" spc="-40" dirty="0"/>
          </a:p>
        </p:txBody>
      </p:sp>
      <p:pic>
        <p:nvPicPr>
          <p:cNvPr id="7" name="Picture 6">
            <a:extLst>
              <a:ext uri="{FF2B5EF4-FFF2-40B4-BE49-F238E27FC236}">
                <a16:creationId xmlns:a16="http://schemas.microsoft.com/office/drawing/2014/main" id="{E0ADEFC4-566A-40B1-6711-C0692053BAD4}"/>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DCDFC0DD-C4EE-6221-1267-7F2C8361494D}"/>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315B4F43-F265-E304-1CC5-D74B05363156}"/>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5" name="Picture 4">
            <a:extLst>
              <a:ext uri="{FF2B5EF4-FFF2-40B4-BE49-F238E27FC236}">
                <a16:creationId xmlns:a16="http://schemas.microsoft.com/office/drawing/2014/main" id="{A6A90420-4109-57AE-8088-ADB06A8519B9}"/>
              </a:ext>
            </a:extLst>
          </p:cNvPr>
          <p:cNvPicPr>
            <a:picLocks noChangeAspect="1"/>
          </p:cNvPicPr>
          <p:nvPr/>
        </p:nvPicPr>
        <p:blipFill>
          <a:blip r:embed="rId4"/>
          <a:stretch>
            <a:fillRect/>
          </a:stretch>
        </p:blipFill>
        <p:spPr>
          <a:xfrm>
            <a:off x="2391298" y="1152861"/>
            <a:ext cx="6771428" cy="5181704"/>
          </a:xfrm>
          <a:prstGeom prst="rect">
            <a:avLst/>
          </a:prstGeom>
        </p:spPr>
      </p:pic>
      <p:pic>
        <p:nvPicPr>
          <p:cNvPr id="2" name="Picture 1">
            <a:extLst>
              <a:ext uri="{FF2B5EF4-FFF2-40B4-BE49-F238E27FC236}">
                <a16:creationId xmlns:a16="http://schemas.microsoft.com/office/drawing/2014/main" id="{DCDC5831-81AB-9B37-7F9E-7B927D665DF0}"/>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359677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09ED-3131-3AB4-BEDE-726BD5301FD4}"/>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FF11720-280A-0F32-C3F1-86765CC30689}"/>
              </a:ext>
            </a:extLst>
          </p:cNvPr>
          <p:cNvSpPr>
            <a:spLocks noGrp="1"/>
          </p:cNvSpPr>
          <p:nvPr>
            <p:ph type="title"/>
          </p:nvPr>
        </p:nvSpPr>
        <p:spPr>
          <a:xfrm>
            <a:off x="432000" y="432000"/>
            <a:ext cx="11404154" cy="865186"/>
          </a:xfrm>
        </p:spPr>
        <p:txBody>
          <a:bodyPr/>
          <a:lstStyle/>
          <a:p>
            <a:r>
              <a:rPr lang="en-GB" dirty="0"/>
              <a:t>Anal Cancer – around 90% preventable</a:t>
            </a:r>
            <a:endParaRPr lang="en-GB" spc="-40" dirty="0"/>
          </a:p>
        </p:txBody>
      </p:sp>
      <p:pic>
        <p:nvPicPr>
          <p:cNvPr id="7" name="Picture 6">
            <a:extLst>
              <a:ext uri="{FF2B5EF4-FFF2-40B4-BE49-F238E27FC236}">
                <a16:creationId xmlns:a16="http://schemas.microsoft.com/office/drawing/2014/main" id="{83BE0DB9-1CFB-ECC3-EB4D-CEF397240BE0}"/>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918D43F9-593F-B95D-B25E-34185CDF75E6}"/>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45D7E138-BE32-3F2D-2D41-BE3191B6F822}"/>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3" name="Picture 2">
            <a:extLst>
              <a:ext uri="{FF2B5EF4-FFF2-40B4-BE49-F238E27FC236}">
                <a16:creationId xmlns:a16="http://schemas.microsoft.com/office/drawing/2014/main" id="{194AD334-C383-AC35-8C62-EBB1264B13B3}"/>
              </a:ext>
            </a:extLst>
          </p:cNvPr>
          <p:cNvPicPr>
            <a:picLocks noChangeAspect="1"/>
          </p:cNvPicPr>
          <p:nvPr/>
        </p:nvPicPr>
        <p:blipFill>
          <a:blip r:embed="rId4"/>
          <a:stretch>
            <a:fillRect/>
          </a:stretch>
        </p:blipFill>
        <p:spPr>
          <a:xfrm>
            <a:off x="0" y="1297186"/>
            <a:ext cx="12192000" cy="3302908"/>
          </a:xfrm>
          <a:prstGeom prst="rect">
            <a:avLst/>
          </a:prstGeom>
        </p:spPr>
      </p:pic>
      <p:pic>
        <p:nvPicPr>
          <p:cNvPr id="8" name="Picture 7">
            <a:extLst>
              <a:ext uri="{FF2B5EF4-FFF2-40B4-BE49-F238E27FC236}">
                <a16:creationId xmlns:a16="http://schemas.microsoft.com/office/drawing/2014/main" id="{04AC44E3-A2AE-CE9F-3F66-5BA2885B39D5}"/>
              </a:ext>
            </a:extLst>
          </p:cNvPr>
          <p:cNvPicPr>
            <a:picLocks noChangeAspect="1"/>
          </p:cNvPicPr>
          <p:nvPr/>
        </p:nvPicPr>
        <p:blipFill>
          <a:blip r:embed="rId5"/>
          <a:stretch>
            <a:fillRect/>
          </a:stretch>
        </p:blipFill>
        <p:spPr>
          <a:xfrm>
            <a:off x="815779" y="4600094"/>
            <a:ext cx="4662165" cy="1413300"/>
          </a:xfrm>
          <a:prstGeom prst="rect">
            <a:avLst/>
          </a:prstGeom>
        </p:spPr>
      </p:pic>
      <p:sp>
        <p:nvSpPr>
          <p:cNvPr id="11" name="TextBox 10">
            <a:extLst>
              <a:ext uri="{FF2B5EF4-FFF2-40B4-BE49-F238E27FC236}">
                <a16:creationId xmlns:a16="http://schemas.microsoft.com/office/drawing/2014/main" id="{8D0C79D9-2FAE-8282-FF9A-DCF9998233A7}"/>
              </a:ext>
            </a:extLst>
          </p:cNvPr>
          <p:cNvSpPr txBox="1"/>
          <p:nvPr/>
        </p:nvSpPr>
        <p:spPr>
          <a:xfrm>
            <a:off x="4764" y="6335196"/>
            <a:ext cx="614362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https://www.nature.com/articles/s41416-018-0029-6</a:t>
            </a:r>
          </a:p>
        </p:txBody>
      </p:sp>
      <p:pic>
        <p:nvPicPr>
          <p:cNvPr id="12" name="Picture 11">
            <a:extLst>
              <a:ext uri="{FF2B5EF4-FFF2-40B4-BE49-F238E27FC236}">
                <a16:creationId xmlns:a16="http://schemas.microsoft.com/office/drawing/2014/main" id="{EA98FB31-0C3F-10A3-7FF2-5A2E5C6AE8E2}"/>
              </a:ext>
            </a:extLst>
          </p:cNvPr>
          <p:cNvPicPr>
            <a:picLocks noChangeAspect="1"/>
          </p:cNvPicPr>
          <p:nvPr/>
        </p:nvPicPr>
        <p:blipFill>
          <a:blip r:embed="rId6"/>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148349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E333A-78FB-4546-E3F0-54742265B814}"/>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BE1BED09-41F8-8714-205C-9042D7751B3E}"/>
              </a:ext>
            </a:extLst>
          </p:cNvPr>
          <p:cNvSpPr>
            <a:spLocks noGrp="1"/>
          </p:cNvSpPr>
          <p:nvPr>
            <p:ph type="title"/>
          </p:nvPr>
        </p:nvSpPr>
        <p:spPr>
          <a:xfrm>
            <a:off x="432000" y="432000"/>
            <a:ext cx="11404154" cy="865186"/>
          </a:xfrm>
        </p:spPr>
        <p:txBody>
          <a:bodyPr/>
          <a:lstStyle/>
          <a:p>
            <a:r>
              <a:rPr lang="en-GB" dirty="0"/>
              <a:t>US Data 2021</a:t>
            </a:r>
            <a:endParaRPr lang="en-GB" spc="-40" dirty="0"/>
          </a:p>
        </p:txBody>
      </p:sp>
      <p:pic>
        <p:nvPicPr>
          <p:cNvPr id="7" name="Picture 6">
            <a:extLst>
              <a:ext uri="{FF2B5EF4-FFF2-40B4-BE49-F238E27FC236}">
                <a16:creationId xmlns:a16="http://schemas.microsoft.com/office/drawing/2014/main" id="{9E2B198E-67D6-201B-2B26-BCB116AEB572}"/>
              </a:ext>
            </a:extLst>
          </p:cNvPr>
          <p:cNvPicPr>
            <a:picLocks noChangeAspect="1"/>
          </p:cNvPicPr>
          <p:nvPr/>
        </p:nvPicPr>
        <p:blipFill>
          <a:blip r:embed="rId3"/>
          <a:stretch>
            <a:fillRect/>
          </a:stretch>
        </p:blipFill>
        <p:spPr>
          <a:xfrm flipV="1">
            <a:off x="2391298" y="1562052"/>
            <a:ext cx="3086646" cy="144839"/>
          </a:xfrm>
          <a:prstGeom prst="rect">
            <a:avLst/>
          </a:prstGeom>
        </p:spPr>
      </p:pic>
      <p:pic>
        <p:nvPicPr>
          <p:cNvPr id="9" name="Picture 8">
            <a:extLst>
              <a:ext uri="{FF2B5EF4-FFF2-40B4-BE49-F238E27FC236}">
                <a16:creationId xmlns:a16="http://schemas.microsoft.com/office/drawing/2014/main" id="{E8BA28C0-A76D-0BFC-D878-025459CC5368}"/>
              </a:ext>
            </a:extLst>
          </p:cNvPr>
          <p:cNvPicPr>
            <a:picLocks noChangeAspect="1"/>
          </p:cNvPicPr>
          <p:nvPr/>
        </p:nvPicPr>
        <p:blipFill>
          <a:blip r:embed="rId3"/>
          <a:stretch>
            <a:fillRect/>
          </a:stretch>
        </p:blipFill>
        <p:spPr>
          <a:xfrm>
            <a:off x="3076576" y="1416789"/>
            <a:ext cx="2852916" cy="295316"/>
          </a:xfrm>
          <a:prstGeom prst="rect">
            <a:avLst/>
          </a:prstGeom>
        </p:spPr>
      </p:pic>
      <p:sp>
        <p:nvSpPr>
          <p:cNvPr id="4" name="Content Placeholder 3">
            <a:extLst>
              <a:ext uri="{FF2B5EF4-FFF2-40B4-BE49-F238E27FC236}">
                <a16:creationId xmlns:a16="http://schemas.microsoft.com/office/drawing/2014/main" id="{0C6F94A0-92E9-AB14-4F30-DDC0343ED795}"/>
              </a:ext>
            </a:extLst>
          </p:cNvPr>
          <p:cNvSpPr>
            <a:spLocks noGrp="1"/>
          </p:cNvSpPr>
          <p:nvPr>
            <p:ph idx="1"/>
          </p:nvPr>
        </p:nvSpPr>
        <p:spPr>
          <a:xfrm flipV="1">
            <a:off x="9048750" y="7726679"/>
            <a:ext cx="2471250" cy="45719"/>
          </a:xfrm>
        </p:spPr>
        <p:txBody>
          <a:bodyPr>
            <a:normAutofit fontScale="25000" lnSpcReduction="20000"/>
          </a:bodyPr>
          <a:lstStyle/>
          <a:p>
            <a:endParaRPr lang="en-GB" dirty="0"/>
          </a:p>
        </p:txBody>
      </p:sp>
      <p:pic>
        <p:nvPicPr>
          <p:cNvPr id="3" name="Picture 2">
            <a:extLst>
              <a:ext uri="{FF2B5EF4-FFF2-40B4-BE49-F238E27FC236}">
                <a16:creationId xmlns:a16="http://schemas.microsoft.com/office/drawing/2014/main" id="{D65DDD48-7F80-117D-4ABA-BA447D6FF462}"/>
              </a:ext>
            </a:extLst>
          </p:cNvPr>
          <p:cNvPicPr>
            <a:picLocks noChangeAspect="1"/>
          </p:cNvPicPr>
          <p:nvPr/>
        </p:nvPicPr>
        <p:blipFill>
          <a:blip r:embed="rId4"/>
          <a:stretch>
            <a:fillRect/>
          </a:stretch>
        </p:blipFill>
        <p:spPr>
          <a:xfrm>
            <a:off x="4658083" y="585738"/>
            <a:ext cx="4390667" cy="5686524"/>
          </a:xfrm>
          <a:prstGeom prst="rect">
            <a:avLst/>
          </a:prstGeom>
        </p:spPr>
      </p:pic>
      <p:sp>
        <p:nvSpPr>
          <p:cNvPr id="8" name="TextBox 7">
            <a:extLst>
              <a:ext uri="{FF2B5EF4-FFF2-40B4-BE49-F238E27FC236}">
                <a16:creationId xmlns:a16="http://schemas.microsoft.com/office/drawing/2014/main" id="{342F7BA0-BA4A-18CE-5062-4E70D17A17A5}"/>
              </a:ext>
            </a:extLst>
          </p:cNvPr>
          <p:cNvSpPr txBox="1"/>
          <p:nvPr/>
        </p:nvSpPr>
        <p:spPr>
          <a:xfrm>
            <a:off x="0" y="6396335"/>
            <a:ext cx="409574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https://www.maineaap.org/assets/resources/infographic-hpv-screening-508.pdf</a:t>
            </a:r>
          </a:p>
        </p:txBody>
      </p:sp>
      <p:pic>
        <p:nvPicPr>
          <p:cNvPr id="11" name="Picture 10">
            <a:extLst>
              <a:ext uri="{FF2B5EF4-FFF2-40B4-BE49-F238E27FC236}">
                <a16:creationId xmlns:a16="http://schemas.microsoft.com/office/drawing/2014/main" id="{ED9F242C-B9E9-68B1-BAD0-A8BF8AEBE4F8}"/>
              </a:ext>
            </a:extLst>
          </p:cNvPr>
          <p:cNvPicPr>
            <a:picLocks noChangeAspect="1"/>
          </p:cNvPicPr>
          <p:nvPr/>
        </p:nvPicPr>
        <p:blipFill>
          <a:blip r:embed="rId5"/>
          <a:stretch>
            <a:fillRect/>
          </a:stretch>
        </p:blipFill>
        <p:spPr>
          <a:xfrm>
            <a:off x="10429874" y="432000"/>
            <a:ext cx="1762125" cy="811959"/>
          </a:xfrm>
          <a:prstGeom prst="rect">
            <a:avLst/>
          </a:prstGeom>
        </p:spPr>
      </p:pic>
    </p:spTree>
    <p:extLst>
      <p:ext uri="{BB962C8B-B14F-4D97-AF65-F5344CB8AC3E}">
        <p14:creationId xmlns:p14="http://schemas.microsoft.com/office/powerpoint/2010/main" val="217272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FB9465-0DDC-9D96-CC26-32833A48C42A}"/>
              </a:ext>
            </a:extLst>
          </p:cNvPr>
          <p:cNvSpPr/>
          <p:nvPr/>
        </p:nvSpPr>
        <p:spPr>
          <a:xfrm>
            <a:off x="0" y="-1"/>
            <a:ext cx="12192000" cy="6409945"/>
          </a:xfrm>
          <a:prstGeom prst="rect">
            <a:avLst/>
          </a:prstGeom>
          <a:solidFill>
            <a:schemeClr val="accent6">
              <a:lumMod val="20000"/>
              <a:lumOff val="8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nSpc>
                <a:spcPct val="107000"/>
              </a:lnSpc>
              <a:spcAft>
                <a:spcPts val="800"/>
              </a:spcAft>
            </a:pPr>
            <a:endParaRPr lang="en-GB" sz="1800" kern="100" dirty="0">
              <a:solidFill>
                <a:schemeClr val="accent4">
                  <a:lumMod val="5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lide Number Placeholder 8">
            <a:extLst>
              <a:ext uri="{FF2B5EF4-FFF2-40B4-BE49-F238E27FC236}">
                <a16:creationId xmlns:a16="http://schemas.microsoft.com/office/drawing/2014/main" id="{4B860C2E-5529-C656-CDB6-0EF1219E22D1}"/>
              </a:ext>
            </a:extLst>
          </p:cNvPr>
          <p:cNvSpPr>
            <a:spLocks noGrp="1"/>
          </p:cNvSpPr>
          <p:nvPr>
            <p:ph type="sldNum" sz="quarter" idx="12"/>
          </p:nvPr>
        </p:nvSpPr>
        <p:spPr>
          <a:xfrm>
            <a:off x="11667744" y="6409944"/>
            <a:ext cx="438912" cy="448056"/>
          </a:xfrm>
        </p:spPr>
        <p:txBody>
          <a:bodyPr anchor="ctr">
            <a:normAutofit/>
          </a:bodyPr>
          <a:lstStyle/>
          <a:p>
            <a:pPr rtl="0">
              <a:spcAft>
                <a:spcPts val="600"/>
              </a:spcAft>
            </a:pPr>
            <a:fld id="{39A857F5-96C8-461D-A78C-38E92FE1C522}" type="slidenum">
              <a:rPr lang="en-GB" smtClean="0">
                <a:solidFill>
                  <a:schemeClr val="tx1"/>
                </a:solidFill>
              </a:rPr>
              <a:pPr rtl="0">
                <a:spcAft>
                  <a:spcPts val="600"/>
                </a:spcAft>
              </a:pPr>
              <a:t>28</a:t>
            </a:fld>
            <a:endParaRPr lang="en-GB">
              <a:solidFill>
                <a:schemeClr val="tx1"/>
              </a:solidFill>
            </a:endParaRPr>
          </a:p>
        </p:txBody>
      </p:sp>
      <p:sp>
        <p:nvSpPr>
          <p:cNvPr id="2" name="Content Placeholder 3">
            <a:extLst>
              <a:ext uri="{FF2B5EF4-FFF2-40B4-BE49-F238E27FC236}">
                <a16:creationId xmlns:a16="http://schemas.microsoft.com/office/drawing/2014/main" id="{5EED3E78-9839-85C1-091F-F42810ECA0CF}"/>
              </a:ext>
            </a:extLst>
          </p:cNvPr>
          <p:cNvSpPr txBox="1">
            <a:spLocks/>
          </p:cNvSpPr>
          <p:nvPr/>
        </p:nvSpPr>
        <p:spPr>
          <a:xfrm>
            <a:off x="363747" y="273551"/>
            <a:ext cx="11464505" cy="349010"/>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a:solidFill>
                  <a:schemeClr val="accent5">
                    <a:lumMod val="50000"/>
                  </a:schemeClr>
                </a:solidFill>
                <a:latin typeface="+mj-lt"/>
                <a:ea typeface="Arial" panose="020B0604020202020204" pitchFamily="34" charset="0"/>
              </a:rPr>
              <a:t>School Aged Immunisation Uptake - Lincolnshire </a:t>
            </a:r>
          </a:p>
          <a:p>
            <a:pPr marL="0" indent="0">
              <a:buNone/>
            </a:pPr>
            <a:endParaRPr lang="en-GB" sz="1800" dirty="0">
              <a:solidFill>
                <a:srgbClr val="0B0C0C"/>
              </a:solidFill>
            </a:endParaRPr>
          </a:p>
        </p:txBody>
      </p:sp>
      <p:graphicFrame>
        <p:nvGraphicFramePr>
          <p:cNvPr id="3" name="Chart 2">
            <a:extLst>
              <a:ext uri="{FF2B5EF4-FFF2-40B4-BE49-F238E27FC236}">
                <a16:creationId xmlns:a16="http://schemas.microsoft.com/office/drawing/2014/main" id="{7AF0885D-1F74-71A5-CE1B-52094F7D9489}"/>
              </a:ext>
            </a:extLst>
          </p:cNvPr>
          <p:cNvGraphicFramePr>
            <a:graphicFrameLocks/>
          </p:cNvGraphicFramePr>
          <p:nvPr/>
        </p:nvGraphicFramePr>
        <p:xfrm>
          <a:off x="330807" y="2116288"/>
          <a:ext cx="5529533" cy="3542640"/>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FBDDD5-5E13-C86E-162E-E7A5431F760E}"/>
              </a:ext>
            </a:extLst>
          </p:cNvPr>
          <p:cNvSpPr txBox="1">
            <a:spLocks/>
          </p:cNvSpPr>
          <p:nvPr/>
        </p:nvSpPr>
        <p:spPr>
          <a:xfrm>
            <a:off x="363747" y="896113"/>
            <a:ext cx="5305426" cy="984445"/>
          </a:xfrm>
          <a:prstGeom prst="rect">
            <a:avLst/>
          </a:prstGeom>
        </p:spPr>
        <p:txBody>
          <a:bodyPr vert="horz" lIns="0" tIns="0" rIns="0" bIns="0" rtlCol="0">
            <a:normAutofit fontScale="25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None/>
            </a:pPr>
            <a:r>
              <a:rPr lang="en-GB" sz="6400" kern="100" dirty="0">
                <a:solidFill>
                  <a:schemeClr val="accent4">
                    <a:lumMod val="50000"/>
                  </a:schemeClr>
                </a:solidFill>
                <a:effectLst/>
                <a:ea typeface="Aptos" panose="020B0004020202020204" pitchFamily="34" charset="0"/>
                <a:cs typeface="Times New Roman" panose="02020603050405020304" pitchFamily="18" charset="0"/>
              </a:rPr>
              <a:t>The graph below shows how vaccines in school age children has declined dramatically. Those eligible in 2021/22 will be the current school leavers which is why we need to act now. </a:t>
            </a:r>
          </a:p>
          <a:p>
            <a:pPr marL="0" indent="0">
              <a:buNone/>
            </a:pPr>
            <a:endParaRPr lang="en-GB" sz="1800" dirty="0">
              <a:solidFill>
                <a:srgbClr val="0B0C0C"/>
              </a:solidFill>
            </a:endParaRPr>
          </a:p>
        </p:txBody>
      </p:sp>
      <p:graphicFrame>
        <p:nvGraphicFramePr>
          <p:cNvPr id="5" name="Table 7">
            <a:extLst>
              <a:ext uri="{FF2B5EF4-FFF2-40B4-BE49-F238E27FC236}">
                <a16:creationId xmlns:a16="http://schemas.microsoft.com/office/drawing/2014/main" id="{C55BEF90-DB22-CC34-D98B-057FE97C52E7}"/>
              </a:ext>
            </a:extLst>
          </p:cNvPr>
          <p:cNvGraphicFramePr>
            <a:graphicFrameLocks/>
          </p:cNvGraphicFramePr>
          <p:nvPr/>
        </p:nvGraphicFramePr>
        <p:xfrm>
          <a:off x="6140491" y="896113"/>
          <a:ext cx="5804298" cy="4365994"/>
        </p:xfrm>
        <a:graphic>
          <a:graphicData uri="http://schemas.openxmlformats.org/drawingml/2006/table">
            <a:tbl>
              <a:tblPr firstRow="1" bandRow="1">
                <a:tableStyleId>{5C22544A-7EE6-4342-B048-85BDC9FD1C3A}</a:tableStyleId>
              </a:tblPr>
              <a:tblGrid>
                <a:gridCol w="1079818">
                  <a:extLst>
                    <a:ext uri="{9D8B030D-6E8A-4147-A177-3AD203B41FA5}">
                      <a16:colId xmlns:a16="http://schemas.microsoft.com/office/drawing/2014/main" val="2650480359"/>
                    </a:ext>
                  </a:extLst>
                </a:gridCol>
                <a:gridCol w="1337095">
                  <a:extLst>
                    <a:ext uri="{9D8B030D-6E8A-4147-A177-3AD203B41FA5}">
                      <a16:colId xmlns:a16="http://schemas.microsoft.com/office/drawing/2014/main" val="1709022653"/>
                    </a:ext>
                  </a:extLst>
                </a:gridCol>
                <a:gridCol w="1207698">
                  <a:extLst>
                    <a:ext uri="{9D8B030D-6E8A-4147-A177-3AD203B41FA5}">
                      <a16:colId xmlns:a16="http://schemas.microsoft.com/office/drawing/2014/main" val="1247652176"/>
                    </a:ext>
                  </a:extLst>
                </a:gridCol>
                <a:gridCol w="1074094">
                  <a:extLst>
                    <a:ext uri="{9D8B030D-6E8A-4147-A177-3AD203B41FA5}">
                      <a16:colId xmlns:a16="http://schemas.microsoft.com/office/drawing/2014/main" val="138552216"/>
                    </a:ext>
                  </a:extLst>
                </a:gridCol>
                <a:gridCol w="1105593">
                  <a:extLst>
                    <a:ext uri="{9D8B030D-6E8A-4147-A177-3AD203B41FA5}">
                      <a16:colId xmlns:a16="http://schemas.microsoft.com/office/drawing/2014/main" val="178602258"/>
                    </a:ext>
                  </a:extLst>
                </a:gridCol>
              </a:tblGrid>
              <a:tr h="572134">
                <a:tc>
                  <a:txBody>
                    <a:bodyPr/>
                    <a:lstStyle/>
                    <a:p>
                      <a:pPr algn="ctr" fontAlgn="ctr"/>
                      <a:r>
                        <a:rPr lang="en-GB" sz="1300" u="none" strike="noStrike" dirty="0">
                          <a:effectLst/>
                        </a:rPr>
                        <a:t>PCN</a:t>
                      </a:r>
                      <a:endParaRPr lang="en-GB" sz="13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en-GB" sz="1300" u="none" strike="noStrike">
                          <a:effectLst/>
                        </a:rPr>
                        <a:t>Cohort</a:t>
                      </a:r>
                      <a:endParaRPr lang="en-GB" sz="13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en-GB" sz="1300" u="none" strike="noStrike" dirty="0">
                          <a:effectLst/>
                        </a:rPr>
                        <a:t>Vaccinated for HPV</a:t>
                      </a:r>
                      <a:endParaRPr lang="en-GB" sz="13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en-GB" sz="1300" u="none" strike="noStrike" dirty="0">
                          <a:effectLst/>
                        </a:rPr>
                        <a:t>HPV Uptake</a:t>
                      </a:r>
                      <a:endParaRPr lang="en-GB" sz="13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en-GB" sz="1300" u="none" strike="noStrike" dirty="0">
                          <a:effectLst/>
                        </a:rPr>
                        <a:t>HPV Unvaccinated</a:t>
                      </a:r>
                      <a:endParaRPr lang="en-GB" sz="1300" b="1"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71234776"/>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638</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384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60%</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254</a:t>
                      </a:r>
                    </a:p>
                  </a:txBody>
                  <a:tcPr marL="6350" marR="6350" marT="6350" marB="0" anchor="ctr"/>
                </a:tc>
                <a:extLst>
                  <a:ext uri="{0D108BD9-81ED-4DB2-BD59-A6C34878D82A}">
                    <a16:rowId xmlns:a16="http://schemas.microsoft.com/office/drawing/2014/main" val="3938626146"/>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2012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1229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61%</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783</a:t>
                      </a:r>
                    </a:p>
                  </a:txBody>
                  <a:tcPr marL="6350" marR="6350" marT="6350" marB="0" anchor="ctr"/>
                </a:tc>
                <a:extLst>
                  <a:ext uri="{0D108BD9-81ED-4DB2-BD59-A6C34878D82A}">
                    <a16:rowId xmlns:a16="http://schemas.microsoft.com/office/drawing/2014/main" val="3597951021"/>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1022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689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67%</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333</a:t>
                      </a:r>
                    </a:p>
                  </a:txBody>
                  <a:tcPr marL="6350" marR="6350" marT="6350" marB="0" anchor="ctr"/>
                </a:tc>
                <a:extLst>
                  <a:ext uri="{0D108BD9-81ED-4DB2-BD59-A6C34878D82A}">
                    <a16:rowId xmlns:a16="http://schemas.microsoft.com/office/drawing/2014/main" val="727277423"/>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4</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864</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668</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77%</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196</a:t>
                      </a:r>
                    </a:p>
                  </a:txBody>
                  <a:tcPr marL="6350" marR="6350" marT="6350" marB="0" anchor="ctr"/>
                </a:tc>
                <a:extLst>
                  <a:ext uri="{0D108BD9-81ED-4DB2-BD59-A6C34878D82A}">
                    <a16:rowId xmlns:a16="http://schemas.microsoft.com/office/drawing/2014/main" val="3946233555"/>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5</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1665</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1303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78%</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362</a:t>
                      </a:r>
                    </a:p>
                  </a:txBody>
                  <a:tcPr marL="6350" marR="6350" marT="6350" marB="0" anchor="ctr"/>
                </a:tc>
                <a:extLst>
                  <a:ext uri="{0D108BD9-81ED-4DB2-BD59-A6C34878D82A}">
                    <a16:rowId xmlns:a16="http://schemas.microsoft.com/office/drawing/2014/main" val="3067467895"/>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6</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1094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873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221</a:t>
                      </a:r>
                    </a:p>
                  </a:txBody>
                  <a:tcPr marL="6350" marR="6350" marT="6350" marB="0" anchor="ctr"/>
                </a:tc>
                <a:extLst>
                  <a:ext uri="{0D108BD9-81ED-4DB2-BD59-A6C34878D82A}">
                    <a16:rowId xmlns:a16="http://schemas.microsoft.com/office/drawing/2014/main" val="1704160372"/>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7</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1353</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1088</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265</a:t>
                      </a:r>
                    </a:p>
                  </a:txBody>
                  <a:tcPr marL="6350" marR="6350" marT="6350" marB="0" anchor="ctr"/>
                </a:tc>
                <a:extLst>
                  <a:ext uri="{0D108BD9-81ED-4DB2-BD59-A6C34878D82A}">
                    <a16:rowId xmlns:a16="http://schemas.microsoft.com/office/drawing/2014/main" val="346857573"/>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8</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1515</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1236</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279</a:t>
                      </a:r>
                    </a:p>
                  </a:txBody>
                  <a:tcPr marL="6350" marR="6350" marT="6350" marB="0" anchor="ctr"/>
                </a:tc>
                <a:extLst>
                  <a:ext uri="{0D108BD9-81ED-4DB2-BD59-A6C34878D82A}">
                    <a16:rowId xmlns:a16="http://schemas.microsoft.com/office/drawing/2014/main" val="3389636679"/>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1189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984</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205</a:t>
                      </a:r>
                    </a:p>
                  </a:txBody>
                  <a:tcPr marL="6350" marR="6350" marT="6350" marB="0" anchor="ctr"/>
                </a:tc>
                <a:extLst>
                  <a:ext uri="{0D108BD9-81ED-4DB2-BD59-A6C34878D82A}">
                    <a16:rowId xmlns:a16="http://schemas.microsoft.com/office/drawing/2014/main" val="3638229957"/>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10</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839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696</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83%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143</a:t>
                      </a:r>
                    </a:p>
                  </a:txBody>
                  <a:tcPr marL="6350" marR="6350" marT="6350" marB="0" anchor="ctr"/>
                </a:tc>
                <a:extLst>
                  <a:ext uri="{0D108BD9-81ED-4DB2-BD59-A6C34878D82A}">
                    <a16:rowId xmlns:a16="http://schemas.microsoft.com/office/drawing/2014/main" val="1606870193"/>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11</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1936</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1615</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83%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321</a:t>
                      </a:r>
                    </a:p>
                  </a:txBody>
                  <a:tcPr marL="6350" marR="6350" marT="6350" marB="0" anchor="ctr"/>
                </a:tc>
                <a:extLst>
                  <a:ext uri="{0D108BD9-81ED-4DB2-BD59-A6C34878D82A}">
                    <a16:rowId xmlns:a16="http://schemas.microsoft.com/office/drawing/2014/main" val="4123112036"/>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1246</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1051</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84%</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195</a:t>
                      </a:r>
                    </a:p>
                  </a:txBody>
                  <a:tcPr marL="6350" marR="6350" marT="6350" marB="0" anchor="ctr"/>
                </a:tc>
                <a:extLst>
                  <a:ext uri="{0D108BD9-81ED-4DB2-BD59-A6C34878D82A}">
                    <a16:rowId xmlns:a16="http://schemas.microsoft.com/office/drawing/2014/main" val="3002238784"/>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13</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1062</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897</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84%</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165</a:t>
                      </a:r>
                    </a:p>
                  </a:txBody>
                  <a:tcPr marL="6350" marR="6350" marT="6350" marB="0" anchor="ctr"/>
                </a:tc>
                <a:extLst>
                  <a:ext uri="{0D108BD9-81ED-4DB2-BD59-A6C34878D82A}">
                    <a16:rowId xmlns:a16="http://schemas.microsoft.com/office/drawing/2014/main" val="4273620150"/>
                  </a:ext>
                </a:extLst>
              </a:tr>
              <a:tr h="252924">
                <a:tc>
                  <a:txBody>
                    <a:bodyPr/>
                    <a:lstStyle/>
                    <a:p>
                      <a:pPr lvl="0" algn="ctr" fontAlgn="b"/>
                      <a:r>
                        <a:rPr lang="en-GB" sz="1100" b="0" i="0" u="none" strike="noStrike" dirty="0">
                          <a:solidFill>
                            <a:srgbClr val="000000"/>
                          </a:solidFill>
                          <a:effectLst/>
                          <a:latin typeface="Arial" panose="020B0604020202020204" pitchFamily="34" charset="0"/>
                          <a:cs typeface="Arial" panose="020B0604020202020204" pitchFamily="34" charset="0"/>
                        </a:rPr>
                        <a:t>14</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2139</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1841</a:t>
                      </a:r>
                    </a:p>
                  </a:txBody>
                  <a:tcPr marL="6350" marR="6350" marT="6350" marB="0" anchor="ctr"/>
                </a:tc>
                <a:tc>
                  <a:txBody>
                    <a:bodyPr/>
                    <a:lstStyle/>
                    <a:p>
                      <a:pPr algn="ctr" fontAlgn="b"/>
                      <a:r>
                        <a:rPr lang="en-GB" sz="1100" b="0" i="0" u="none" strike="noStrike">
                          <a:solidFill>
                            <a:srgbClr val="000000"/>
                          </a:solidFill>
                          <a:effectLst/>
                          <a:latin typeface="Arial" panose="020B0604020202020204" pitchFamily="34" charset="0"/>
                          <a:cs typeface="Arial" panose="020B0604020202020204" pitchFamily="34" charset="0"/>
                        </a:rPr>
                        <a:t>86%</a:t>
                      </a:r>
                    </a:p>
                  </a:txBody>
                  <a:tcPr marL="6350" marR="6350" marT="6350" marB="0" anchor="ctr"/>
                </a:tc>
                <a:tc>
                  <a:txBody>
                    <a:bodyPr/>
                    <a:lstStyle/>
                    <a:p>
                      <a:pPr algn="ctr" fontAlgn="b"/>
                      <a:r>
                        <a:rPr lang="en-GB" sz="1100" b="0" i="0" u="none" strike="noStrike" dirty="0">
                          <a:solidFill>
                            <a:srgbClr val="000000"/>
                          </a:solidFill>
                          <a:effectLst/>
                          <a:latin typeface="Arial" panose="020B0604020202020204" pitchFamily="34" charset="0"/>
                          <a:cs typeface="Arial" panose="020B0604020202020204" pitchFamily="34" charset="0"/>
                        </a:rPr>
                        <a:t>298</a:t>
                      </a:r>
                    </a:p>
                  </a:txBody>
                  <a:tcPr marL="6350" marR="6350" marT="6350" marB="0" anchor="ctr"/>
                </a:tc>
                <a:extLst>
                  <a:ext uri="{0D108BD9-81ED-4DB2-BD59-A6C34878D82A}">
                    <a16:rowId xmlns:a16="http://schemas.microsoft.com/office/drawing/2014/main" val="2356119336"/>
                  </a:ext>
                </a:extLst>
              </a:tr>
              <a:tr h="252924">
                <a:tc>
                  <a:txBody>
                    <a:bodyPr/>
                    <a:lstStyle/>
                    <a:p>
                      <a:pPr lvl="0" algn="l" fontAlgn="b"/>
                      <a:r>
                        <a:rPr lang="en-GB" sz="1100" b="1" i="0" u="none" strike="noStrike" dirty="0">
                          <a:solidFill>
                            <a:srgbClr val="000000"/>
                          </a:solidFill>
                          <a:effectLst/>
                          <a:latin typeface="Arial" panose="020B0604020202020204" pitchFamily="34" charset="0"/>
                          <a:cs typeface="Arial" panose="020B0604020202020204" pitchFamily="34" charset="0"/>
                        </a:rPr>
                        <a:t>TOTAL</a:t>
                      </a:r>
                    </a:p>
                  </a:txBody>
                  <a:tcPr marL="6350" marR="6350" marT="6350" marB="0" anchor="ctr"/>
                </a:tc>
                <a:tc>
                  <a:txBody>
                    <a:bodyPr/>
                    <a:lstStyle/>
                    <a:p>
                      <a:pPr algn="ctr" fontAlgn="b"/>
                      <a:r>
                        <a:rPr lang="en-GB" sz="1100" b="1" i="0" u="none" strike="noStrike">
                          <a:solidFill>
                            <a:srgbClr val="000000"/>
                          </a:solidFill>
                          <a:effectLst/>
                          <a:latin typeface="Arial" panose="020B0604020202020204" pitchFamily="34" charset="0"/>
                          <a:cs typeface="Arial" panose="020B0604020202020204" pitchFamily="34" charset="0"/>
                        </a:rPr>
                        <a:t>18574</a:t>
                      </a:r>
                    </a:p>
                  </a:txBody>
                  <a:tcPr marL="6350" marR="6350" marT="6350" marB="0" anchor="ctr"/>
                </a:tc>
                <a:tc>
                  <a:txBody>
                    <a:bodyPr/>
                    <a:lstStyle/>
                    <a:p>
                      <a:pPr algn="ctr" fontAlgn="b"/>
                      <a:r>
                        <a:rPr lang="en-GB" sz="1100" b="1" i="0" u="none" strike="noStrike">
                          <a:solidFill>
                            <a:srgbClr val="000000"/>
                          </a:solidFill>
                          <a:effectLst/>
                          <a:latin typeface="Arial" panose="020B0604020202020204" pitchFamily="34" charset="0"/>
                          <a:cs typeface="Arial" panose="020B0604020202020204" pitchFamily="34" charset="0"/>
                        </a:rPr>
                        <a:t>14554</a:t>
                      </a:r>
                    </a:p>
                  </a:txBody>
                  <a:tcPr marL="6350" marR="6350" marT="6350" marB="0" anchor="ctr"/>
                </a:tc>
                <a:tc>
                  <a:txBody>
                    <a:bodyPr/>
                    <a:lstStyle/>
                    <a:p>
                      <a:pPr algn="ctr" fontAlgn="b"/>
                      <a:r>
                        <a:rPr lang="en-GB" sz="1100" b="1" i="0" u="none" strike="noStrike">
                          <a:solidFill>
                            <a:srgbClr val="000000"/>
                          </a:solidFill>
                          <a:effectLst/>
                          <a:latin typeface="Arial" panose="020B0604020202020204" pitchFamily="34" charset="0"/>
                          <a:cs typeface="Arial" panose="020B0604020202020204" pitchFamily="34" charset="0"/>
                        </a:rPr>
                        <a:t>78%</a:t>
                      </a:r>
                    </a:p>
                  </a:txBody>
                  <a:tcPr marL="6350" marR="6350" marT="6350" marB="0" anchor="ctr"/>
                </a:tc>
                <a:tc>
                  <a:txBody>
                    <a:bodyPr/>
                    <a:lstStyle/>
                    <a:p>
                      <a:pPr algn="ctr" fontAlgn="b"/>
                      <a:r>
                        <a:rPr lang="en-GB" sz="1100" b="1" i="0" u="none" strike="noStrike" dirty="0">
                          <a:solidFill>
                            <a:srgbClr val="000000"/>
                          </a:solidFill>
                          <a:effectLst/>
                          <a:latin typeface="Arial" panose="020B0604020202020204" pitchFamily="34" charset="0"/>
                          <a:cs typeface="Arial" panose="020B0604020202020204" pitchFamily="34" charset="0"/>
                        </a:rPr>
                        <a:t>4020</a:t>
                      </a:r>
                    </a:p>
                  </a:txBody>
                  <a:tcPr marL="6350" marR="6350" marT="6350" marB="0" anchor="ctr"/>
                </a:tc>
                <a:extLst>
                  <a:ext uri="{0D108BD9-81ED-4DB2-BD59-A6C34878D82A}">
                    <a16:rowId xmlns:a16="http://schemas.microsoft.com/office/drawing/2014/main" val="3000617177"/>
                  </a:ext>
                </a:extLst>
              </a:tr>
            </a:tbl>
          </a:graphicData>
        </a:graphic>
      </p:graphicFrame>
      <p:sp>
        <p:nvSpPr>
          <p:cNvPr id="6" name="TextBox 5">
            <a:extLst>
              <a:ext uri="{FF2B5EF4-FFF2-40B4-BE49-F238E27FC236}">
                <a16:creationId xmlns:a16="http://schemas.microsoft.com/office/drawing/2014/main" id="{7FA01587-4441-0AD8-0C26-A655C7D45945}"/>
              </a:ext>
            </a:extLst>
          </p:cNvPr>
          <p:cNvSpPr txBox="1"/>
          <p:nvPr/>
        </p:nvSpPr>
        <p:spPr>
          <a:xfrm>
            <a:off x="6095999" y="5405138"/>
            <a:ext cx="5848790" cy="861774"/>
          </a:xfrm>
          <a:prstGeom prst="rect">
            <a:avLst/>
          </a:prstGeom>
          <a:noFill/>
        </p:spPr>
        <p:txBody>
          <a:bodyPr wrap="square">
            <a:spAutoFit/>
          </a:bodyPr>
          <a:lstStyle/>
          <a:p>
            <a:r>
              <a:rPr lang="en-GB" sz="1600" kern="100" dirty="0">
                <a:solidFill>
                  <a:schemeClr val="accent4">
                    <a:lumMod val="50000"/>
                  </a:schemeClr>
                </a:solidFill>
                <a:effectLst/>
                <a:ea typeface="Calibri" panose="020F0502020204030204" pitchFamily="34" charset="0"/>
                <a:cs typeface="Arial" panose="020B0604020202020204" pitchFamily="34" charset="0"/>
              </a:rPr>
              <a:t>When reviewing the data at GP practice level, HPV coverage for 16-18 year olds ranges from </a:t>
            </a:r>
            <a:r>
              <a:rPr lang="en-GB" sz="1600" kern="100" dirty="0">
                <a:solidFill>
                  <a:schemeClr val="accent4">
                    <a:lumMod val="50000"/>
                  </a:schemeClr>
                </a:solidFill>
                <a:ea typeface="Calibri" panose="020F0502020204030204" pitchFamily="34" charset="0"/>
                <a:cs typeface="Arial" panose="020B0604020202020204" pitchFamily="34" charset="0"/>
              </a:rPr>
              <a:t>49</a:t>
            </a:r>
            <a:r>
              <a:rPr lang="en-GB" sz="1600" kern="100" dirty="0">
                <a:solidFill>
                  <a:schemeClr val="accent4">
                    <a:lumMod val="50000"/>
                  </a:schemeClr>
                </a:solidFill>
                <a:effectLst/>
                <a:ea typeface="Calibri" panose="020F0502020204030204" pitchFamily="34" charset="0"/>
                <a:cs typeface="Arial" panose="020B0604020202020204" pitchFamily="34" charset="0"/>
              </a:rPr>
              <a:t>% - 93%</a:t>
            </a:r>
          </a:p>
          <a:p>
            <a:endParaRPr lang="en-GB" b="1" kern="100" dirty="0">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0890BA2D-ED50-2B08-01C4-FE97C47741EF}"/>
              </a:ext>
            </a:extLst>
          </p:cNvPr>
          <p:cNvSpPr txBox="1"/>
          <p:nvPr/>
        </p:nvSpPr>
        <p:spPr>
          <a:xfrm>
            <a:off x="251978" y="6495472"/>
            <a:ext cx="11576273" cy="276999"/>
          </a:xfrm>
          <a:prstGeom prst="rect">
            <a:avLst/>
          </a:prstGeom>
          <a:noFill/>
        </p:spPr>
        <p:txBody>
          <a:bodyPr wrap="square">
            <a:spAutoFit/>
          </a:bodyPr>
          <a:lstStyle/>
          <a:p>
            <a:r>
              <a:rPr lang="en-GB" sz="1200" dirty="0">
                <a:solidFill>
                  <a:schemeClr val="bg1"/>
                </a:solidFill>
                <a:latin typeface="Arial" panose="020B0604020202020204" pitchFamily="34" charset="0"/>
                <a:cs typeface="Arial" panose="020B0604020202020204" pitchFamily="34" charset="0"/>
              </a:rPr>
              <a:t>Data Source: </a:t>
            </a:r>
            <a:r>
              <a:rPr lang="en-GB" sz="12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Data Source: Vaccine uptake guidance and the latest coverage data - GOV.UK</a:t>
            </a:r>
            <a:r>
              <a:rPr lang="en-GB" sz="1200" dirty="0">
                <a:solidFill>
                  <a:schemeClr val="bg1"/>
                </a:solidFill>
                <a:latin typeface="Arial" panose="020B0604020202020204" pitchFamily="34" charset="0"/>
                <a:cs typeface="Arial" panose="020B0604020202020204" pitchFamily="34" charset="0"/>
              </a:rPr>
              <a:t> and Child Health Information System (CHIS) February 2025</a:t>
            </a:r>
          </a:p>
        </p:txBody>
      </p:sp>
    </p:spTree>
    <p:extLst>
      <p:ext uri="{BB962C8B-B14F-4D97-AF65-F5344CB8AC3E}">
        <p14:creationId xmlns:p14="http://schemas.microsoft.com/office/powerpoint/2010/main" val="4283251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FB9465-0DDC-9D96-CC26-32833A48C42A}"/>
              </a:ext>
            </a:extLst>
          </p:cNvPr>
          <p:cNvSpPr/>
          <p:nvPr/>
        </p:nvSpPr>
        <p:spPr>
          <a:xfrm>
            <a:off x="0" y="-1"/>
            <a:ext cx="12192000" cy="6409945"/>
          </a:xfrm>
          <a:prstGeom prst="rect">
            <a:avLst/>
          </a:prstGeom>
          <a:solidFill>
            <a:schemeClr val="accent6">
              <a:lumMod val="20000"/>
              <a:lumOff val="8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4B860C2E-5529-C656-CDB6-0EF1219E22D1}"/>
              </a:ext>
            </a:extLst>
          </p:cNvPr>
          <p:cNvSpPr>
            <a:spLocks noGrp="1"/>
          </p:cNvSpPr>
          <p:nvPr>
            <p:ph type="sldNum" sz="quarter" idx="12"/>
          </p:nvPr>
        </p:nvSpPr>
        <p:spPr>
          <a:xfrm>
            <a:off x="11667744" y="6409944"/>
            <a:ext cx="438912" cy="448056"/>
          </a:xfrm>
        </p:spPr>
        <p:txBody>
          <a:bodyPr anchor="ctr">
            <a:normAutofit/>
          </a:bodyPr>
          <a:lstStyle/>
          <a:p>
            <a:pPr rtl="0">
              <a:spcAft>
                <a:spcPts val="600"/>
              </a:spcAft>
            </a:pPr>
            <a:fld id="{39A857F5-96C8-461D-A78C-38E92FE1C522}" type="slidenum">
              <a:rPr lang="en-GB" smtClean="0">
                <a:solidFill>
                  <a:schemeClr val="tx1"/>
                </a:solidFill>
              </a:rPr>
              <a:pPr rtl="0">
                <a:spcAft>
                  <a:spcPts val="600"/>
                </a:spcAft>
              </a:pPr>
              <a:t>29</a:t>
            </a:fld>
            <a:endParaRPr lang="en-GB">
              <a:solidFill>
                <a:schemeClr val="tx1"/>
              </a:solidFill>
            </a:endParaRPr>
          </a:p>
        </p:txBody>
      </p:sp>
      <p:sp>
        <p:nvSpPr>
          <p:cNvPr id="3" name="TextBox 2">
            <a:extLst>
              <a:ext uri="{FF2B5EF4-FFF2-40B4-BE49-F238E27FC236}">
                <a16:creationId xmlns:a16="http://schemas.microsoft.com/office/drawing/2014/main" id="{4819233E-3AB1-F57A-B03B-69C6A41EF563}"/>
              </a:ext>
            </a:extLst>
          </p:cNvPr>
          <p:cNvSpPr txBox="1"/>
          <p:nvPr/>
        </p:nvSpPr>
        <p:spPr>
          <a:xfrm>
            <a:off x="257143" y="799998"/>
            <a:ext cx="4372449" cy="4832092"/>
          </a:xfrm>
          <a:prstGeom prst="rect">
            <a:avLst/>
          </a:prstGeom>
          <a:noFill/>
        </p:spPr>
        <p:txBody>
          <a:bodyPr wrap="square" rtlCol="0">
            <a:spAutoFit/>
          </a:bodyPr>
          <a:lstStyle/>
          <a:p>
            <a:r>
              <a:rPr lang="en-GB" sz="1400" b="1" u="sng" dirty="0">
                <a:solidFill>
                  <a:schemeClr val="accent5">
                    <a:lumMod val="50000"/>
                  </a:schemeClr>
                </a:solidFill>
                <a:effectLst/>
                <a:ea typeface="Arial" panose="020B0604020202020204" pitchFamily="34" charset="0"/>
              </a:rPr>
              <a:t>Why?</a:t>
            </a:r>
          </a:p>
          <a:p>
            <a:r>
              <a:rPr lang="en-GB" sz="1400" dirty="0">
                <a:solidFill>
                  <a:schemeClr val="accent5">
                    <a:lumMod val="50000"/>
                  </a:schemeClr>
                </a:solidFill>
                <a:effectLst/>
                <a:ea typeface="Arial" panose="020B0604020202020204" pitchFamily="34" charset="0"/>
              </a:rPr>
              <a:t>5,500 young people aged between 16-18 years are missing at least one of either their Human Papillomavirus (HPV) or Meningococcal ACWY (MenACWY) vaccine. </a:t>
            </a:r>
          </a:p>
          <a:p>
            <a:endParaRPr lang="en-GB" sz="1400" b="1" dirty="0">
              <a:solidFill>
                <a:schemeClr val="accent5">
                  <a:lumMod val="50000"/>
                </a:schemeClr>
              </a:solidFill>
              <a:ea typeface="Calibri" panose="020F0502020204030204" pitchFamily="34" charset="0"/>
              <a:cs typeface="Times New Roman" panose="02020603050405020304" pitchFamily="18" charset="0"/>
            </a:endParaRPr>
          </a:p>
          <a:p>
            <a:r>
              <a:rPr lang="en-GB" sz="1400" dirty="0">
                <a:solidFill>
                  <a:schemeClr val="accent5">
                    <a:lumMod val="50000"/>
                  </a:schemeClr>
                </a:solidFill>
                <a:effectLst/>
                <a:ea typeface="Calibri" panose="020F0502020204030204" pitchFamily="34" charset="0"/>
              </a:rPr>
              <a:t>This age group were directly impacted by the school closures during the COVID-19 pandemic, missing out on vaccinations that would have usually taken place in schools. </a:t>
            </a:r>
          </a:p>
          <a:p>
            <a:endParaRPr lang="en-GB" sz="1400" b="1" dirty="0">
              <a:solidFill>
                <a:schemeClr val="accent5">
                  <a:lumMod val="50000"/>
                </a:schemeClr>
              </a:solidFill>
              <a:effectLst/>
              <a:ea typeface="Calibri" panose="020F0502020204030204" pitchFamily="34" charset="0"/>
              <a:cs typeface="Times New Roman" panose="02020603050405020304" pitchFamily="18" charset="0"/>
            </a:endParaRPr>
          </a:p>
          <a:p>
            <a:r>
              <a:rPr lang="en-GB" sz="1400" dirty="0">
                <a:solidFill>
                  <a:schemeClr val="accent5">
                    <a:lumMod val="50000"/>
                  </a:schemeClr>
                </a:solidFill>
                <a:effectLst/>
                <a:ea typeface="Calibri" panose="020F0502020204030204" pitchFamily="34" charset="0"/>
              </a:rPr>
              <a:t>We have seen a decline in the return of consent forms over the past few years with more parental hesitancy to consent to childhood vaccinations than before. </a:t>
            </a:r>
          </a:p>
          <a:p>
            <a:endParaRPr lang="en-GB" sz="1400" dirty="0">
              <a:solidFill>
                <a:schemeClr val="accent5">
                  <a:lumMod val="50000"/>
                </a:schemeClr>
              </a:solidFill>
              <a:ea typeface="Calibri" panose="020F0502020204030204" pitchFamily="34" charset="0"/>
            </a:endParaRPr>
          </a:p>
          <a:p>
            <a:r>
              <a:rPr lang="en-GB" sz="1400" dirty="0">
                <a:solidFill>
                  <a:schemeClr val="accent5">
                    <a:lumMod val="50000"/>
                  </a:schemeClr>
                </a:solidFill>
                <a:effectLst/>
                <a:ea typeface="Calibri" panose="020F0502020204030204" pitchFamily="34" charset="0"/>
              </a:rPr>
              <a:t>At age 16, young people can consent to their own vaccinations more freely but may not be aware that they are missing their vaccinations. </a:t>
            </a:r>
          </a:p>
          <a:p>
            <a:endParaRPr lang="en-GB" sz="1400" dirty="0">
              <a:solidFill>
                <a:schemeClr val="accent5">
                  <a:lumMod val="50000"/>
                </a:schemeClr>
              </a:solidFill>
              <a:effectLst/>
              <a:ea typeface="Calibri" panose="020F0502020204030204" pitchFamily="34" charset="0"/>
            </a:endParaRPr>
          </a:p>
          <a:p>
            <a:r>
              <a:rPr lang="en-GB" sz="1400" dirty="0">
                <a:solidFill>
                  <a:schemeClr val="accent5">
                    <a:lumMod val="50000"/>
                  </a:schemeClr>
                </a:solidFill>
                <a:effectLst/>
                <a:ea typeface="Calibri" panose="020F0502020204030204" pitchFamily="34" charset="0"/>
              </a:rPr>
              <a:t>Evidence already shows that delivering immunisations in schools reduces health disparities by making access to vaccines easier for all. Schools have a trusted relationship with pupils and can advocate for vaccinations. </a:t>
            </a:r>
          </a:p>
        </p:txBody>
      </p:sp>
      <p:sp>
        <p:nvSpPr>
          <p:cNvPr id="4" name="TextBox 3">
            <a:extLst>
              <a:ext uri="{FF2B5EF4-FFF2-40B4-BE49-F238E27FC236}">
                <a16:creationId xmlns:a16="http://schemas.microsoft.com/office/drawing/2014/main" id="{AFFB2B9A-3A1D-7923-E42A-5D8FF18359E8}"/>
              </a:ext>
            </a:extLst>
          </p:cNvPr>
          <p:cNvSpPr txBox="1"/>
          <p:nvPr/>
        </p:nvSpPr>
        <p:spPr>
          <a:xfrm>
            <a:off x="5219119" y="799998"/>
            <a:ext cx="6685472" cy="3754874"/>
          </a:xfrm>
          <a:prstGeom prst="rect">
            <a:avLst/>
          </a:prstGeom>
          <a:noFill/>
        </p:spPr>
        <p:txBody>
          <a:bodyPr wrap="square" rtlCol="0">
            <a:spAutoFit/>
          </a:bodyPr>
          <a:lstStyle/>
          <a:p>
            <a:r>
              <a:rPr lang="en-GB" sz="1400" b="1" u="sng" dirty="0">
                <a:solidFill>
                  <a:schemeClr val="accent5">
                    <a:lumMod val="50000"/>
                  </a:schemeClr>
                </a:solidFill>
                <a:effectLst/>
                <a:ea typeface="Arial" panose="020B0604020202020204" pitchFamily="34" charset="0"/>
              </a:rPr>
              <a:t>Outcomes:</a:t>
            </a:r>
          </a:p>
          <a:p>
            <a:pPr marL="285750" indent="-285750" algn="just" fontAlgn="base">
              <a:lnSpc>
                <a:spcPct val="100000"/>
              </a:lnSpc>
              <a:spcBef>
                <a:spcPts val="0"/>
              </a:spcBef>
              <a:buFont typeface="Arial" panose="020B0604020202020204" pitchFamily="34" charset="0"/>
              <a:buChar char="•"/>
            </a:pPr>
            <a:r>
              <a:rPr lang="en-GB" sz="1400" dirty="0">
                <a:solidFill>
                  <a:schemeClr val="accent5">
                    <a:lumMod val="50000"/>
                  </a:schemeClr>
                </a:solidFill>
                <a:ea typeface="Calibri" panose="020F0502020204030204" pitchFamily="34" charset="0"/>
              </a:rPr>
              <a:t>2799 views on the 16-18 Grab a Jab page.</a:t>
            </a:r>
          </a:p>
          <a:p>
            <a:pPr marL="285750" indent="-285750" algn="just" fontAlgn="base">
              <a:lnSpc>
                <a:spcPct val="100000"/>
              </a:lnSpc>
              <a:spcBef>
                <a:spcPts val="0"/>
              </a:spcBef>
              <a:buFont typeface="Arial" panose="020B0604020202020204" pitchFamily="34" charset="0"/>
              <a:buChar char="•"/>
            </a:pPr>
            <a:r>
              <a:rPr lang="en-GB" sz="1400" dirty="0">
                <a:solidFill>
                  <a:schemeClr val="accent5">
                    <a:lumMod val="50000"/>
                  </a:schemeClr>
                </a:solidFill>
                <a:ea typeface="Calibri" panose="020F0502020204030204" pitchFamily="34" charset="0"/>
              </a:rPr>
              <a:t>662 enquiries received via email or phone (this was after missing </a:t>
            </a:r>
            <a:r>
              <a:rPr lang="en-GB" sz="1400" dirty="0" err="1">
                <a:solidFill>
                  <a:schemeClr val="accent5">
                    <a:lumMod val="50000"/>
                  </a:schemeClr>
                </a:solidFill>
                <a:ea typeface="Calibri" panose="020F0502020204030204" pitchFamily="34" charset="0"/>
              </a:rPr>
              <a:t>imms</a:t>
            </a:r>
            <a:r>
              <a:rPr lang="en-GB" sz="1400" dirty="0">
                <a:solidFill>
                  <a:schemeClr val="accent5">
                    <a:lumMod val="50000"/>
                  </a:schemeClr>
                </a:solidFill>
                <a:ea typeface="Calibri" panose="020F0502020204030204" pitchFamily="34" charset="0"/>
              </a:rPr>
              <a:t> letters). </a:t>
            </a:r>
          </a:p>
          <a:p>
            <a:pPr marL="285750" indent="-285750" algn="just" fontAlgn="base">
              <a:lnSpc>
                <a:spcPct val="100000"/>
              </a:lnSpc>
              <a:spcBef>
                <a:spcPts val="0"/>
              </a:spcBef>
              <a:buFont typeface="Arial" panose="020B0604020202020204" pitchFamily="34" charset="0"/>
              <a:buChar char="•"/>
            </a:pPr>
            <a:r>
              <a:rPr lang="en-GB" sz="1400" dirty="0">
                <a:solidFill>
                  <a:schemeClr val="accent5">
                    <a:lumMod val="50000"/>
                  </a:schemeClr>
                </a:solidFill>
                <a:ea typeface="Calibri" panose="020F0502020204030204" pitchFamily="34" charset="0"/>
              </a:rPr>
              <a:t>36 engagement events have been held. </a:t>
            </a:r>
          </a:p>
          <a:p>
            <a:pPr marL="285750" indent="-285750" algn="just" fontAlgn="base">
              <a:lnSpc>
                <a:spcPct val="100000"/>
              </a:lnSpc>
              <a:spcBef>
                <a:spcPts val="0"/>
              </a:spcBef>
              <a:buFont typeface="Arial" panose="020B0604020202020204" pitchFamily="34" charset="0"/>
              <a:buChar char="•"/>
            </a:pPr>
            <a:r>
              <a:rPr lang="en-GB" sz="1400" b="1" kern="100" dirty="0">
                <a:solidFill>
                  <a:schemeClr val="accent5">
                    <a:lumMod val="50000"/>
                  </a:schemeClr>
                </a:solidFill>
                <a:ea typeface="Calibri" panose="020F0502020204030204" pitchFamily="34" charset="0"/>
                <a:cs typeface="Times New Roman" panose="02020603050405020304" pitchFamily="18" charset="0"/>
              </a:rPr>
              <a:t>510 young people completed the survey</a:t>
            </a:r>
            <a:r>
              <a:rPr lang="en-GB" sz="1400" kern="100" dirty="0">
                <a:solidFill>
                  <a:schemeClr val="accent5">
                    <a:lumMod val="50000"/>
                  </a:schemeClr>
                </a:solidFill>
                <a:ea typeface="Calibri" panose="020F0502020204030204" pitchFamily="34" charset="0"/>
                <a:cs typeface="Times New Roman" panose="02020603050405020304" pitchFamily="18" charset="0"/>
              </a:rPr>
              <a:t>.</a:t>
            </a:r>
          </a:p>
          <a:p>
            <a:pPr marL="285750" indent="-285750" algn="just" fontAlgn="base">
              <a:lnSpc>
                <a:spcPct val="100000"/>
              </a:lnSpc>
              <a:spcBef>
                <a:spcPts val="0"/>
              </a:spcBef>
              <a:buFont typeface="Arial" panose="020B0604020202020204" pitchFamily="34" charset="0"/>
              <a:buChar char="•"/>
            </a:pPr>
            <a:r>
              <a:rPr lang="en-GB" sz="1400" kern="100" dirty="0">
                <a:solidFill>
                  <a:schemeClr val="accent5">
                    <a:lumMod val="50000"/>
                  </a:schemeClr>
                </a:solidFill>
                <a:ea typeface="Calibri" panose="020F0502020204030204" pitchFamily="34" charset="0"/>
                <a:cs typeface="Times New Roman" panose="02020603050405020304" pitchFamily="18" charset="0"/>
              </a:rPr>
              <a:t>79 vaccinations clinics have been held. </a:t>
            </a:r>
          </a:p>
          <a:p>
            <a:pPr marL="285750" indent="-285750" algn="just" fontAlgn="base">
              <a:lnSpc>
                <a:spcPct val="100000"/>
              </a:lnSpc>
              <a:spcBef>
                <a:spcPts val="0"/>
              </a:spcBef>
              <a:buFont typeface="Arial" panose="020B0604020202020204" pitchFamily="34" charset="0"/>
              <a:buChar char="•"/>
            </a:pPr>
            <a:r>
              <a:rPr lang="en-GB" sz="1400" b="1" kern="100" dirty="0">
                <a:solidFill>
                  <a:schemeClr val="accent5">
                    <a:lumMod val="50000"/>
                  </a:schemeClr>
                </a:solidFill>
                <a:ea typeface="Calibri" panose="020F0502020204030204" pitchFamily="34" charset="0"/>
                <a:cs typeface="Times New Roman" panose="02020603050405020304" pitchFamily="18" charset="0"/>
              </a:rPr>
              <a:t>512 young people vaccinated </a:t>
            </a:r>
            <a:r>
              <a:rPr lang="en-GB" sz="1400" kern="100" dirty="0">
                <a:solidFill>
                  <a:schemeClr val="accent5">
                    <a:lumMod val="50000"/>
                  </a:schemeClr>
                </a:solidFill>
                <a:ea typeface="Calibri" panose="020F0502020204030204" pitchFamily="34" charset="0"/>
                <a:cs typeface="Times New Roman" panose="02020603050405020304" pitchFamily="18" charset="0"/>
              </a:rPr>
              <a:t>(with 912 vaccines - HPV, MenACWY, Td/IPV and MMR).</a:t>
            </a:r>
          </a:p>
          <a:p>
            <a:pPr marL="285750" indent="-285750" algn="just" fontAlgn="base">
              <a:lnSpc>
                <a:spcPct val="100000"/>
              </a:lnSpc>
              <a:spcBef>
                <a:spcPts val="0"/>
              </a:spcBef>
              <a:buFont typeface="Arial" panose="020B0604020202020204" pitchFamily="34" charset="0"/>
              <a:buChar char="•"/>
            </a:pPr>
            <a:r>
              <a:rPr lang="en-GB" sz="1400" kern="100" dirty="0">
                <a:solidFill>
                  <a:schemeClr val="accent5">
                    <a:lumMod val="50000"/>
                  </a:schemeClr>
                </a:solidFill>
                <a:ea typeface="Calibri" panose="020F0502020204030204" pitchFamily="34" charset="0"/>
                <a:cs typeface="Times New Roman" panose="02020603050405020304" pitchFamily="18" charset="0"/>
              </a:rPr>
              <a:t>158 young people completed patient feedback following vaccination. </a:t>
            </a:r>
          </a:p>
          <a:p>
            <a:endParaRPr lang="en-GB" sz="1400" b="1" dirty="0">
              <a:solidFill>
                <a:schemeClr val="accent5">
                  <a:lumMod val="50000"/>
                </a:schemeClr>
              </a:solidFill>
              <a:ea typeface="Calibri" panose="020F0502020204030204" pitchFamily="34" charset="0"/>
              <a:cs typeface="Times New Roman" panose="02020603050405020304" pitchFamily="18" charset="0"/>
            </a:endParaRPr>
          </a:p>
          <a:p>
            <a:r>
              <a:rPr lang="en-GB" sz="1400" b="1" u="sng" dirty="0">
                <a:solidFill>
                  <a:schemeClr val="accent5">
                    <a:lumMod val="50000"/>
                  </a:schemeClr>
                </a:solidFill>
                <a:ea typeface="Calibri" panose="020F0502020204030204" pitchFamily="34" charset="0"/>
                <a:cs typeface="Times New Roman" panose="02020603050405020304" pitchFamily="18" charset="0"/>
              </a:rPr>
              <a:t>Survey Summary:</a:t>
            </a:r>
          </a:p>
          <a:p>
            <a:pPr marL="285750" indent="-285750">
              <a:buFont typeface="Arial" panose="020B0604020202020204" pitchFamily="34" charset="0"/>
              <a:buChar char="•"/>
            </a:pPr>
            <a:r>
              <a:rPr lang="en-GB" sz="1400" kern="100" dirty="0">
                <a:solidFill>
                  <a:schemeClr val="accent5">
                    <a:lumMod val="50000"/>
                  </a:schemeClr>
                </a:solidFill>
                <a:ea typeface="Calibri" panose="020F0502020204030204" pitchFamily="34" charset="0"/>
                <a:cs typeface="Calibri" panose="020F0502020204030204" pitchFamily="34" charset="0"/>
              </a:rPr>
              <a:t>90% of young people felt that getting vaccinated was important. </a:t>
            </a:r>
          </a:p>
          <a:p>
            <a:pPr marL="285750" indent="-285750">
              <a:buFont typeface="Arial" panose="020B0604020202020204" pitchFamily="34" charset="0"/>
              <a:buChar char="•"/>
            </a:pPr>
            <a:r>
              <a:rPr lang="en-GB" sz="1400" kern="100" dirty="0">
                <a:solidFill>
                  <a:schemeClr val="accent5">
                    <a:lumMod val="50000"/>
                  </a:schemeClr>
                </a:solidFill>
                <a:ea typeface="Calibri" panose="020F0502020204030204" pitchFamily="34" charset="0"/>
                <a:cs typeface="Calibri" panose="020F0502020204030204" pitchFamily="34" charset="0"/>
              </a:rPr>
              <a:t>Most young people are aware there are vaccines for Flu and COVID-19, however 21% had not heard of HPV and 69% had not heard of MenACWY.</a:t>
            </a:r>
          </a:p>
          <a:p>
            <a:pPr marL="285750" indent="-285750">
              <a:buFont typeface="Arial" panose="020B0604020202020204" pitchFamily="34" charset="0"/>
              <a:buChar char="•"/>
            </a:pPr>
            <a:r>
              <a:rPr lang="en-GB" sz="1400" kern="100" dirty="0">
                <a:solidFill>
                  <a:schemeClr val="accent5">
                    <a:lumMod val="50000"/>
                  </a:schemeClr>
                </a:solidFill>
                <a:ea typeface="Calibri" panose="020F0502020204030204" pitchFamily="34" charset="0"/>
                <a:cs typeface="Calibri" panose="020F0502020204030204" pitchFamily="34" charset="0"/>
              </a:rPr>
              <a:t>31% of young people are not aware that they are still entitled to vaccinations after missing them in school.</a:t>
            </a:r>
          </a:p>
        </p:txBody>
      </p:sp>
      <p:sp>
        <p:nvSpPr>
          <p:cNvPr id="5" name="Rectangle 4">
            <a:extLst>
              <a:ext uri="{FF2B5EF4-FFF2-40B4-BE49-F238E27FC236}">
                <a16:creationId xmlns:a16="http://schemas.microsoft.com/office/drawing/2014/main" id="{7D0CE312-B3C3-A457-0EEB-A63DC0A31B19}"/>
              </a:ext>
            </a:extLst>
          </p:cNvPr>
          <p:cNvSpPr/>
          <p:nvPr/>
        </p:nvSpPr>
        <p:spPr>
          <a:xfrm>
            <a:off x="4931710" y="1017922"/>
            <a:ext cx="53003" cy="4962018"/>
          </a:xfrm>
          <a:prstGeom prst="rec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erson sitting on a chair with a person in the background&#10;&#10;AI-generated content may be incorrect.">
            <a:extLst>
              <a:ext uri="{FF2B5EF4-FFF2-40B4-BE49-F238E27FC236}">
                <a16:creationId xmlns:a16="http://schemas.microsoft.com/office/drawing/2014/main" id="{77541EF5-EE3C-4FF9-A04F-0C7AB3F51B2F}"/>
              </a:ext>
            </a:extLst>
          </p:cNvPr>
          <p:cNvPicPr>
            <a:picLocks noChangeAspect="1"/>
          </p:cNvPicPr>
          <p:nvPr/>
        </p:nvPicPr>
        <p:blipFill>
          <a:blip r:embed="rId2"/>
          <a:stretch>
            <a:fillRect/>
          </a:stretch>
        </p:blipFill>
        <p:spPr>
          <a:xfrm rot="5400000">
            <a:off x="10285360" y="4634222"/>
            <a:ext cx="1796025" cy="1347019"/>
          </a:xfrm>
          <a:prstGeom prst="rect">
            <a:avLst/>
          </a:prstGeom>
          <a:ln w="12700">
            <a:solidFill>
              <a:schemeClr val="accent5">
                <a:lumMod val="50000"/>
              </a:schemeClr>
            </a:solidFill>
          </a:ln>
        </p:spPr>
      </p:pic>
      <p:pic>
        <p:nvPicPr>
          <p:cNvPr id="8" name="Picture 7">
            <a:extLst>
              <a:ext uri="{FF2B5EF4-FFF2-40B4-BE49-F238E27FC236}">
                <a16:creationId xmlns:a16="http://schemas.microsoft.com/office/drawing/2014/main" id="{4EBDFC16-475B-6D59-B1E4-45A687A8A1FE}"/>
              </a:ext>
            </a:extLst>
          </p:cNvPr>
          <p:cNvPicPr>
            <a:picLocks noChangeAspect="1"/>
          </p:cNvPicPr>
          <p:nvPr/>
        </p:nvPicPr>
        <p:blipFill>
          <a:blip r:embed="rId3"/>
          <a:stretch>
            <a:fillRect/>
          </a:stretch>
        </p:blipFill>
        <p:spPr>
          <a:xfrm>
            <a:off x="9768632" y="160516"/>
            <a:ext cx="1967479" cy="1073295"/>
          </a:xfrm>
          <a:prstGeom prst="rect">
            <a:avLst/>
          </a:prstGeom>
          <a:ln>
            <a:solidFill>
              <a:schemeClr val="accent5">
                <a:lumMod val="50000"/>
              </a:schemeClr>
            </a:solidFill>
          </a:ln>
        </p:spPr>
      </p:pic>
      <p:sp>
        <p:nvSpPr>
          <p:cNvPr id="10" name="Speech Bubble: Rectangle with Corners Rounded 9">
            <a:extLst>
              <a:ext uri="{FF2B5EF4-FFF2-40B4-BE49-F238E27FC236}">
                <a16:creationId xmlns:a16="http://schemas.microsoft.com/office/drawing/2014/main" id="{65F2CF4C-68F3-220C-0012-EA48F00BBDE9}"/>
              </a:ext>
            </a:extLst>
          </p:cNvPr>
          <p:cNvSpPr/>
          <p:nvPr/>
        </p:nvSpPr>
        <p:spPr>
          <a:xfrm>
            <a:off x="5217729" y="4659887"/>
            <a:ext cx="2787480" cy="1449450"/>
          </a:xfrm>
          <a:prstGeom prst="wedgeRoundRectCallout">
            <a:avLst/>
          </a:prstGeom>
          <a:ln>
            <a:solidFill>
              <a:schemeClr val="accent5">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r>
              <a:rPr lang="en-GB" sz="1200" dirty="0">
                <a:solidFill>
                  <a:schemeClr val="accent5">
                    <a:lumMod val="50000"/>
                  </a:schemeClr>
                </a:solidFill>
                <a:effectLst/>
                <a:ea typeface="Calibri" panose="020F0502020204030204" pitchFamily="34" charset="0"/>
              </a:rPr>
              <a:t>We are really pleased that this session was organised, it was especially good as we can now get our vaccinations during the school day without having to go out, and we don’t need consent from home to do it.</a:t>
            </a:r>
            <a:endParaRPr lang="en-GB" sz="1200" dirty="0">
              <a:solidFill>
                <a:schemeClr val="accent5">
                  <a:lumMod val="50000"/>
                </a:schemeClr>
              </a:solidFill>
            </a:endParaRPr>
          </a:p>
        </p:txBody>
      </p:sp>
      <p:sp>
        <p:nvSpPr>
          <p:cNvPr id="11" name="Speech Bubble: Oval 10">
            <a:extLst>
              <a:ext uri="{FF2B5EF4-FFF2-40B4-BE49-F238E27FC236}">
                <a16:creationId xmlns:a16="http://schemas.microsoft.com/office/drawing/2014/main" id="{6FC92334-B9CF-F937-994C-9E3C6909126F}"/>
              </a:ext>
            </a:extLst>
          </p:cNvPr>
          <p:cNvSpPr/>
          <p:nvPr/>
        </p:nvSpPr>
        <p:spPr>
          <a:xfrm>
            <a:off x="8238226" y="4530490"/>
            <a:ext cx="1962235" cy="2063482"/>
          </a:xfrm>
          <a:prstGeom prst="wedgeEllipseCallout">
            <a:avLst>
              <a:gd name="adj1" fmla="val 60640"/>
              <a:gd name="adj2" fmla="val -49509"/>
            </a:avLst>
          </a:prstGeom>
          <a:ln>
            <a:solidFill>
              <a:schemeClr val="accent5">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200" dirty="0">
                <a:solidFill>
                  <a:schemeClr val="accent5">
                    <a:lumMod val="50000"/>
                  </a:schemeClr>
                </a:solidFill>
              </a:rPr>
              <a:t>Staff was amazing, talked me through the vaccinations and helped me understand what I was putting into my body, thank you.</a:t>
            </a:r>
          </a:p>
        </p:txBody>
      </p:sp>
      <p:sp>
        <p:nvSpPr>
          <p:cNvPr id="13" name="TextBox 12">
            <a:extLst>
              <a:ext uri="{FF2B5EF4-FFF2-40B4-BE49-F238E27FC236}">
                <a16:creationId xmlns:a16="http://schemas.microsoft.com/office/drawing/2014/main" id="{7E2C6C21-EC88-FEBA-018D-9BF10F21328A}"/>
              </a:ext>
            </a:extLst>
          </p:cNvPr>
          <p:cNvSpPr txBox="1"/>
          <p:nvPr/>
        </p:nvSpPr>
        <p:spPr>
          <a:xfrm>
            <a:off x="257143" y="312339"/>
            <a:ext cx="10761665" cy="369332"/>
          </a:xfrm>
          <a:prstGeom prst="rect">
            <a:avLst/>
          </a:prstGeom>
          <a:noFill/>
        </p:spPr>
        <p:txBody>
          <a:bodyPr wrap="square" rtlCol="0">
            <a:spAutoFit/>
          </a:bodyPr>
          <a:lstStyle/>
          <a:p>
            <a:r>
              <a:rPr lang="en-GB" b="1" dirty="0">
                <a:solidFill>
                  <a:schemeClr val="accent5">
                    <a:lumMod val="50000"/>
                  </a:schemeClr>
                </a:solidFill>
                <a:latin typeface="+mj-lt"/>
                <a:ea typeface="Arial" panose="020B0604020202020204" pitchFamily="34" charset="0"/>
              </a:rPr>
              <a:t>16-18 Year Olds Project Overview (Jan – March 2025)</a:t>
            </a:r>
            <a:endParaRPr lang="en-GB" b="1" dirty="0">
              <a:solidFill>
                <a:schemeClr val="accent5">
                  <a:lumMod val="50000"/>
                </a:schemeClr>
              </a:solidFill>
              <a:effectLst/>
              <a:latin typeface="+mj-lt"/>
              <a:ea typeface="Arial" panose="020B0604020202020204" pitchFamily="34" charset="0"/>
            </a:endParaRPr>
          </a:p>
        </p:txBody>
      </p:sp>
    </p:spTree>
    <p:extLst>
      <p:ext uri="{BB962C8B-B14F-4D97-AF65-F5344CB8AC3E}">
        <p14:creationId xmlns:p14="http://schemas.microsoft.com/office/powerpoint/2010/main" val="3678326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8732-D29D-D683-21A3-10CEFEB0B54C}"/>
              </a:ext>
            </a:extLst>
          </p:cNvPr>
          <p:cNvSpPr>
            <a:spLocks noGrp="1"/>
          </p:cNvSpPr>
          <p:nvPr>
            <p:ph type="title"/>
          </p:nvPr>
        </p:nvSpPr>
        <p:spPr/>
        <p:txBody>
          <a:bodyPr/>
          <a:lstStyle/>
          <a:p>
            <a:r>
              <a:rPr lang="en-GB" dirty="0"/>
              <a:t>HPV Vaccination programme and role of primary care</a:t>
            </a:r>
          </a:p>
        </p:txBody>
      </p:sp>
      <p:sp>
        <p:nvSpPr>
          <p:cNvPr id="3" name="Text Placeholder 2">
            <a:extLst>
              <a:ext uri="{FF2B5EF4-FFF2-40B4-BE49-F238E27FC236}">
                <a16:creationId xmlns:a16="http://schemas.microsoft.com/office/drawing/2014/main" id="{0D1BC7A6-53B3-122B-F023-6424EDF2F9B3}"/>
              </a:ext>
            </a:extLst>
          </p:cNvPr>
          <p:cNvSpPr>
            <a:spLocks noGrp="1"/>
          </p:cNvSpPr>
          <p:nvPr>
            <p:ph type="body" sz="quarter" idx="13"/>
          </p:nvPr>
        </p:nvSpPr>
        <p:spPr>
          <a:xfrm>
            <a:off x="892359" y="4346425"/>
            <a:ext cx="3890150" cy="896938"/>
          </a:xfrm>
        </p:spPr>
        <p:txBody>
          <a:bodyPr/>
          <a:lstStyle/>
          <a:p>
            <a:r>
              <a:rPr lang="en-GB" dirty="0"/>
              <a:t>Dr Suzi McFall</a:t>
            </a:r>
          </a:p>
        </p:txBody>
      </p:sp>
    </p:spTree>
    <p:extLst>
      <p:ext uri="{BB962C8B-B14F-4D97-AF65-F5344CB8AC3E}">
        <p14:creationId xmlns:p14="http://schemas.microsoft.com/office/powerpoint/2010/main" val="168971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FB9465-0DDC-9D96-CC26-32833A48C42A}"/>
              </a:ext>
            </a:extLst>
          </p:cNvPr>
          <p:cNvSpPr/>
          <p:nvPr/>
        </p:nvSpPr>
        <p:spPr>
          <a:xfrm>
            <a:off x="0" y="-1"/>
            <a:ext cx="12192000" cy="6409945"/>
          </a:xfrm>
          <a:prstGeom prst="rect">
            <a:avLst/>
          </a:prstGeom>
          <a:solidFill>
            <a:schemeClr val="accent6">
              <a:lumMod val="20000"/>
              <a:lumOff val="8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4B860C2E-5529-C656-CDB6-0EF1219E22D1}"/>
              </a:ext>
            </a:extLst>
          </p:cNvPr>
          <p:cNvSpPr>
            <a:spLocks noGrp="1"/>
          </p:cNvSpPr>
          <p:nvPr>
            <p:ph type="sldNum" sz="quarter" idx="12"/>
          </p:nvPr>
        </p:nvSpPr>
        <p:spPr>
          <a:xfrm>
            <a:off x="11667744" y="6409944"/>
            <a:ext cx="438912" cy="448056"/>
          </a:xfrm>
        </p:spPr>
        <p:txBody>
          <a:bodyPr anchor="ctr">
            <a:normAutofit/>
          </a:bodyPr>
          <a:lstStyle/>
          <a:p>
            <a:pPr rtl="0">
              <a:spcAft>
                <a:spcPts val="600"/>
              </a:spcAft>
            </a:pPr>
            <a:fld id="{39A857F5-96C8-461D-A78C-38E92FE1C522}" type="slidenum">
              <a:rPr lang="en-GB" smtClean="0">
                <a:solidFill>
                  <a:schemeClr val="tx1"/>
                </a:solidFill>
              </a:rPr>
              <a:pPr rtl="0">
                <a:spcAft>
                  <a:spcPts val="600"/>
                </a:spcAft>
              </a:pPr>
              <a:t>30</a:t>
            </a:fld>
            <a:endParaRPr lang="en-GB">
              <a:solidFill>
                <a:schemeClr val="tx1"/>
              </a:solidFill>
            </a:endParaRPr>
          </a:p>
        </p:txBody>
      </p:sp>
      <p:sp>
        <p:nvSpPr>
          <p:cNvPr id="2" name="Content Placeholder 3">
            <a:extLst>
              <a:ext uri="{FF2B5EF4-FFF2-40B4-BE49-F238E27FC236}">
                <a16:creationId xmlns:a16="http://schemas.microsoft.com/office/drawing/2014/main" id="{5EED3E78-9839-85C1-091F-F42810ECA0CF}"/>
              </a:ext>
            </a:extLst>
          </p:cNvPr>
          <p:cNvSpPr txBox="1">
            <a:spLocks/>
          </p:cNvSpPr>
          <p:nvPr/>
        </p:nvSpPr>
        <p:spPr>
          <a:xfrm>
            <a:off x="388188" y="323850"/>
            <a:ext cx="11464505" cy="5748338"/>
          </a:xfrm>
          <a:prstGeom prst="rect">
            <a:avLst/>
          </a:prstGeom>
        </p:spPr>
        <p:txBody>
          <a:bodyPr vert="horz" lIns="0" tIns="0" rIns="0" bIns="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a:solidFill>
                  <a:schemeClr val="accent5">
                    <a:lumMod val="50000"/>
                  </a:schemeClr>
                </a:solidFill>
                <a:latin typeface="+mj-lt"/>
                <a:ea typeface="Arial" panose="020B0604020202020204" pitchFamily="34" charset="0"/>
              </a:rPr>
              <a:t>What could you do?</a:t>
            </a:r>
          </a:p>
          <a:p>
            <a:pPr marL="285750" indent="-285750">
              <a:spcBef>
                <a:spcPts val="600"/>
              </a:spcBef>
              <a:buFont typeface="Arial" panose="020B0604020202020204" pitchFamily="34" charset="0"/>
              <a:buChar char="•"/>
            </a:pPr>
            <a:r>
              <a:rPr lang="en-GB" sz="1800" dirty="0">
                <a:solidFill>
                  <a:schemeClr val="accent5">
                    <a:lumMod val="50000"/>
                  </a:schemeClr>
                </a:solidFill>
                <a:ea typeface="Aptos" panose="020B0004020202020204" pitchFamily="34" charset="0"/>
                <a:cs typeface="Times New Roman" panose="02020603050405020304" pitchFamily="18" charset="0"/>
              </a:rPr>
              <a:t>Display posters advertising SAIS and importance of HPV </a:t>
            </a:r>
          </a:p>
          <a:p>
            <a:pPr marL="285750" indent="-285750">
              <a:spcBef>
                <a:spcPts val="600"/>
              </a:spcBef>
              <a:buFont typeface="Arial" panose="020B0604020202020204" pitchFamily="34" charset="0"/>
              <a:buChar char="•"/>
            </a:pPr>
            <a:r>
              <a:rPr lang="en-GB" sz="1800" dirty="0">
                <a:solidFill>
                  <a:schemeClr val="accent5">
                    <a:lumMod val="50000"/>
                  </a:schemeClr>
                </a:solidFill>
                <a:ea typeface="Aptos" panose="020B0004020202020204" pitchFamily="34" charset="0"/>
                <a:cs typeface="Times New Roman" panose="02020603050405020304" pitchFamily="18" charset="0"/>
              </a:rPr>
              <a:t>P</a:t>
            </a:r>
            <a:r>
              <a:rPr lang="en-GB" sz="1800" dirty="0">
                <a:solidFill>
                  <a:schemeClr val="accent5">
                    <a:lumMod val="50000"/>
                  </a:schemeClr>
                </a:solidFill>
                <a:effectLst/>
                <a:ea typeface="Aptos" panose="020B0004020202020204" pitchFamily="34" charset="0"/>
                <a:cs typeface="Times New Roman" panose="02020603050405020304" pitchFamily="18" charset="0"/>
              </a:rPr>
              <a:t>roactively invite young people for catch-up vaccinations after school leaver age (could include current Year 11’s as they have not left school to undertake exams). </a:t>
            </a:r>
          </a:p>
          <a:p>
            <a:pPr marL="285750" indent="-285750">
              <a:spcBef>
                <a:spcPts val="600"/>
              </a:spcBef>
              <a:buFont typeface="Arial" panose="020B0604020202020204" pitchFamily="34" charset="0"/>
              <a:buChar char="•"/>
            </a:pPr>
            <a:r>
              <a:rPr lang="en-GB" sz="1800" dirty="0">
                <a:solidFill>
                  <a:schemeClr val="accent5">
                    <a:lumMod val="50000"/>
                  </a:schemeClr>
                </a:solidFill>
                <a:effectLst/>
                <a:ea typeface="Aptos" panose="020B0004020202020204" pitchFamily="34" charset="0"/>
                <a:cs typeface="Aptos" panose="020B0004020202020204" pitchFamily="34" charset="0"/>
              </a:rPr>
              <a:t>An item of service fee will be paid as per other childhood vaccines of £10.06</a:t>
            </a:r>
          </a:p>
          <a:p>
            <a:pPr marL="285750" indent="-285750">
              <a:spcBef>
                <a:spcPts val="600"/>
              </a:spcBef>
              <a:buFont typeface="Arial" panose="020B0604020202020204" pitchFamily="34" charset="0"/>
              <a:buChar char="•"/>
            </a:pPr>
            <a:r>
              <a:rPr lang="en-GB" sz="1800" dirty="0">
                <a:solidFill>
                  <a:schemeClr val="accent5">
                    <a:lumMod val="50000"/>
                  </a:schemeClr>
                </a:solidFill>
                <a:ea typeface="Arial" panose="020B0604020202020204" pitchFamily="34" charset="0"/>
              </a:rPr>
              <a:t>National PGDs are available, and vaccine can be ordered free from ImmForm</a:t>
            </a:r>
          </a:p>
          <a:p>
            <a:pPr marL="285750" indent="-285750">
              <a:spcBef>
                <a:spcPts val="600"/>
              </a:spcBef>
              <a:buFont typeface="Arial" panose="020B0604020202020204" pitchFamily="34" charset="0"/>
              <a:buChar char="•"/>
            </a:pPr>
            <a:r>
              <a:rPr lang="en-GB" sz="1800" kern="100" dirty="0">
                <a:solidFill>
                  <a:schemeClr val="accent5">
                    <a:lumMod val="50000"/>
                  </a:schemeClr>
                </a:solidFill>
                <a:effectLst/>
                <a:ea typeface="Aptos" panose="020B0004020202020204" pitchFamily="34" charset="0"/>
                <a:cs typeface="Times New Roman" panose="02020603050405020304" pitchFamily="18" charset="0"/>
              </a:rPr>
              <a:t>Under Clinical Reporting on Ardens there is a suite of childhood folders where an eligible for HPV and MenACWY report can be found. </a:t>
            </a:r>
            <a:r>
              <a:rPr lang="en-GB" sz="1800" u="sng" kern="100" dirty="0">
                <a:solidFill>
                  <a:schemeClr val="accent5">
                    <a:lumMod val="50000"/>
                  </a:schemeClr>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Childhood Immunisations : Ardens</a:t>
            </a:r>
            <a:endParaRPr lang="en-GB" sz="1800" kern="100" dirty="0">
              <a:solidFill>
                <a:schemeClr val="accent5">
                  <a:lumMod val="50000"/>
                </a:schemeClr>
              </a:solidFill>
              <a:effectLst/>
              <a:ea typeface="Aptos" panose="020B0004020202020204" pitchFamily="34" charset="0"/>
              <a:cs typeface="Times New Roman" panose="02020603050405020304" pitchFamily="18" charset="0"/>
            </a:endParaRPr>
          </a:p>
          <a:p>
            <a:pPr marL="285750" indent="-285750">
              <a:spcBef>
                <a:spcPts val="600"/>
              </a:spcBef>
              <a:buFont typeface="Arial" panose="020B0604020202020204" pitchFamily="34" charset="0"/>
              <a:buChar char="•"/>
            </a:pPr>
            <a:r>
              <a:rPr lang="en-GB" sz="1800" kern="100" dirty="0">
                <a:solidFill>
                  <a:schemeClr val="accent5">
                    <a:lumMod val="50000"/>
                  </a:schemeClr>
                </a:solidFill>
                <a:effectLst/>
                <a:ea typeface="Aptos" panose="020B0004020202020204" pitchFamily="34" charset="0"/>
                <a:cs typeface="Times New Roman" panose="02020603050405020304" pitchFamily="18" charset="0"/>
              </a:rPr>
              <a:t>Enhanced Access hours can be used for vaccination catch up clinics as long as GP appointments are offered alongside. Saturdays and evenings may be particularly convenient for this cohort and so increase your utilisation of appointments.</a:t>
            </a:r>
          </a:p>
          <a:p>
            <a:pPr marL="0" indent="0">
              <a:spcBef>
                <a:spcPts val="600"/>
              </a:spcBef>
              <a:buNone/>
            </a:pPr>
            <a:r>
              <a:rPr lang="en-GB" sz="1800" i="1" kern="100" dirty="0">
                <a:solidFill>
                  <a:schemeClr val="accent5">
                    <a:lumMod val="50000"/>
                  </a:schemeClr>
                </a:solidFill>
                <a:effectLst/>
                <a:ea typeface="Aptos" panose="020B0004020202020204" pitchFamily="34" charset="0"/>
                <a:cs typeface="Times New Roman" panose="02020603050405020304" pitchFamily="18" charset="0"/>
              </a:rPr>
              <a:t>It should be noted that most young people are not only missing their HPV vaccine, they are also missing their MenACWY and Td/IPV. </a:t>
            </a:r>
          </a:p>
          <a:p>
            <a:pPr marL="285750" indent="-285750">
              <a:spcBef>
                <a:spcPts val="600"/>
              </a:spcBef>
              <a:buFont typeface="Arial" panose="020B0604020202020204" pitchFamily="34" charset="0"/>
              <a:buChar char="•"/>
            </a:pPr>
            <a:endParaRPr lang="en-GB" sz="1800" kern="100" dirty="0">
              <a:solidFill>
                <a:schemeClr val="accent5">
                  <a:lumMod val="50000"/>
                </a:schemeClr>
              </a:solidFill>
              <a:ea typeface="Aptos" panose="020B0004020202020204" pitchFamily="34" charset="0"/>
              <a:cs typeface="Times New Roman" panose="02020603050405020304" pitchFamily="18" charset="0"/>
            </a:endParaRPr>
          </a:p>
          <a:p>
            <a:pPr marL="0" indent="0">
              <a:spcBef>
                <a:spcPts val="600"/>
              </a:spcBef>
              <a:buNone/>
            </a:pPr>
            <a:r>
              <a:rPr lang="en-GB" sz="1800" kern="100" dirty="0">
                <a:solidFill>
                  <a:schemeClr val="accent5">
                    <a:lumMod val="50000"/>
                  </a:schemeClr>
                </a:solidFill>
                <a:effectLst/>
                <a:ea typeface="Aptos" panose="020B0004020202020204" pitchFamily="34" charset="0"/>
                <a:cs typeface="Times New Roman" panose="02020603050405020304" pitchFamily="18" charset="0"/>
              </a:rPr>
              <a:t>Resources are currently being developed but example text messages, letter templates and posters are embedded in this document: 		</a:t>
            </a:r>
          </a:p>
          <a:p>
            <a:pPr marL="0" indent="0">
              <a:spcBef>
                <a:spcPts val="600"/>
              </a:spcBef>
              <a:buNone/>
            </a:pPr>
            <a:endParaRPr lang="en-GB" sz="1800" kern="100" dirty="0">
              <a:solidFill>
                <a:schemeClr val="accent5">
                  <a:lumMod val="50000"/>
                </a:schemeClr>
              </a:solidFill>
              <a:effectLst/>
              <a:ea typeface="Aptos" panose="020B0004020202020204" pitchFamily="34" charset="0"/>
              <a:cs typeface="Times New Roman" panose="02020603050405020304" pitchFamily="18" charset="0"/>
            </a:endParaRPr>
          </a:p>
          <a:p>
            <a:endParaRPr lang="en-GB" sz="1800" dirty="0">
              <a:solidFill>
                <a:srgbClr val="0B0C0C"/>
              </a:solidFill>
            </a:endParaRPr>
          </a:p>
        </p:txBody>
      </p:sp>
      <p:graphicFrame>
        <p:nvGraphicFramePr>
          <p:cNvPr id="3" name="Object 2">
            <a:extLst>
              <a:ext uri="{FF2B5EF4-FFF2-40B4-BE49-F238E27FC236}">
                <a16:creationId xmlns:a16="http://schemas.microsoft.com/office/drawing/2014/main" id="{AB02EAE6-77CB-B745-A084-49D69EB91762}"/>
              </a:ext>
            </a:extLst>
          </p:cNvPr>
          <p:cNvGraphicFramePr>
            <a:graphicFrameLocks noChangeAspect="1"/>
          </p:cNvGraphicFramePr>
          <p:nvPr/>
        </p:nvGraphicFramePr>
        <p:xfrm>
          <a:off x="3309669" y="5624514"/>
          <a:ext cx="914400" cy="771525"/>
        </p:xfrm>
        <a:graphic>
          <a:graphicData uri="http://schemas.openxmlformats.org/presentationml/2006/ole">
            <mc:AlternateContent xmlns:mc="http://schemas.openxmlformats.org/markup-compatibility/2006">
              <mc:Choice xmlns:v="urn:schemas-microsoft-com:vml" Requires="v">
                <p:oleObj name="Document" showAsIcon="1" r:id="rId3" imgW="914400" imgH="771525" progId="Word.Document.12">
                  <p:embed/>
                </p:oleObj>
              </mc:Choice>
              <mc:Fallback>
                <p:oleObj name="Document" showAsIcon="1" r:id="rId3" imgW="914400" imgH="771525" progId="Word.Document.12">
                  <p:embed/>
                  <p:pic>
                    <p:nvPicPr>
                      <p:cNvPr id="3" name="Object 2">
                        <a:extLst>
                          <a:ext uri="{FF2B5EF4-FFF2-40B4-BE49-F238E27FC236}">
                            <a16:creationId xmlns:a16="http://schemas.microsoft.com/office/drawing/2014/main" id="{AB02EAE6-77CB-B745-A084-49D69EB91762}"/>
                          </a:ext>
                        </a:extLst>
                      </p:cNvPr>
                      <p:cNvPicPr/>
                      <p:nvPr/>
                    </p:nvPicPr>
                    <p:blipFill>
                      <a:blip r:embed="rId4"/>
                      <a:stretch>
                        <a:fillRect/>
                      </a:stretch>
                    </p:blipFill>
                    <p:spPr>
                      <a:xfrm>
                        <a:off x="3309669" y="5624514"/>
                        <a:ext cx="914400" cy="77152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759113D0-FB88-4344-AFCF-D563CAAB70B1}"/>
              </a:ext>
            </a:extLst>
          </p:cNvPr>
          <p:cNvGraphicFramePr>
            <a:graphicFrameLocks noChangeAspect="1"/>
          </p:cNvGraphicFramePr>
          <p:nvPr/>
        </p:nvGraphicFramePr>
        <p:xfrm>
          <a:off x="4491487" y="5624513"/>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5" imgW="914400" imgH="771525" progId="AcroExch.Document.DC">
                  <p:embed/>
                </p:oleObj>
              </mc:Choice>
              <mc:Fallback>
                <p:oleObj name="Acrobat Document" showAsIcon="1" r:id="rId5" imgW="914400" imgH="771525" progId="AcroExch.Document.DC">
                  <p:embed/>
                  <p:pic>
                    <p:nvPicPr>
                      <p:cNvPr id="4" name="Object 3">
                        <a:extLst>
                          <a:ext uri="{FF2B5EF4-FFF2-40B4-BE49-F238E27FC236}">
                            <a16:creationId xmlns:a16="http://schemas.microsoft.com/office/drawing/2014/main" id="{759113D0-FB88-4344-AFCF-D563CAAB70B1}"/>
                          </a:ext>
                        </a:extLst>
                      </p:cNvPr>
                      <p:cNvPicPr/>
                      <p:nvPr/>
                    </p:nvPicPr>
                    <p:blipFill>
                      <a:blip r:embed="rId6"/>
                      <a:stretch>
                        <a:fillRect/>
                      </a:stretch>
                    </p:blipFill>
                    <p:spPr>
                      <a:xfrm>
                        <a:off x="4491487" y="5624513"/>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65548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38FC36-F614-A2D6-F55F-7699D02AE944}"/>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4200" kern="1200">
                <a:solidFill>
                  <a:schemeClr val="tx1"/>
                </a:solidFill>
                <a:latin typeface="+mj-lt"/>
                <a:ea typeface="+mj-ea"/>
                <a:cs typeface="+mj-cs"/>
              </a:rPr>
              <a:t>Please complete the participation survey</a:t>
            </a:r>
          </a:p>
        </p:txBody>
      </p:sp>
      <p:sp>
        <p:nvSpPr>
          <p:cNvPr id="1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F49E65C-6DC8-4536-B4EE-A97E9AAD7289}"/>
              </a:ext>
            </a:extLst>
          </p:cNvPr>
          <p:cNvSpPr txBox="1"/>
          <p:nvPr/>
        </p:nvSpPr>
        <p:spPr>
          <a:xfrm>
            <a:off x="630936" y="2660904"/>
            <a:ext cx="4818888" cy="35478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200" u="sng" dirty="0">
                <a:effectLst/>
                <a:hlinkClick r:id="rId2"/>
              </a:rPr>
              <a:t>https://forms.office.com/e/HwE0PvjQAT?origin=lprLink</a:t>
            </a:r>
            <a:endParaRPr lang="en-US" sz="2200" dirty="0">
              <a:effectLst/>
            </a:endParaRP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4" name="Picture 3" descr="A qr code on a blue background&#10;&#10;AI-generated content may be incorrect.">
            <a:extLst>
              <a:ext uri="{FF2B5EF4-FFF2-40B4-BE49-F238E27FC236}">
                <a16:creationId xmlns:a16="http://schemas.microsoft.com/office/drawing/2014/main" id="{288CF76D-BCA4-B401-F355-9F85480BB4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099048" y="699516"/>
            <a:ext cx="5458968" cy="5458968"/>
          </a:xfrm>
          <a:prstGeom prst="rect">
            <a:avLst/>
          </a:prstGeom>
          <a:noFill/>
        </p:spPr>
      </p:pic>
    </p:spTree>
    <p:extLst>
      <p:ext uri="{BB962C8B-B14F-4D97-AF65-F5344CB8AC3E}">
        <p14:creationId xmlns:p14="http://schemas.microsoft.com/office/powerpoint/2010/main" val="293959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2000" y="1395167"/>
            <a:ext cx="11088000" cy="4832832"/>
          </a:xfrm>
        </p:spPr>
        <p:txBody>
          <a:bodyPr>
            <a:normAutofit/>
          </a:bodyPr>
          <a:lstStyle/>
          <a:p>
            <a:pPr marL="342900" indent="-342900">
              <a:buFont typeface="Arial" panose="020B0604020202020204" pitchFamily="34" charset="0"/>
              <a:buChar char="•"/>
            </a:pPr>
            <a:r>
              <a:rPr lang="en-GB" sz="2400" dirty="0">
                <a:solidFill>
                  <a:schemeClr val="tx1"/>
                </a:solidFill>
              </a:rPr>
              <a:t>Overview of the HPV vaccination programme.</a:t>
            </a:r>
          </a:p>
          <a:p>
            <a:pPr marL="342900" indent="-342900">
              <a:buFont typeface="Arial" panose="020B0604020202020204" pitchFamily="34" charset="0"/>
              <a:buChar char="•"/>
            </a:pPr>
            <a:r>
              <a:rPr lang="en-GB" sz="2400" dirty="0"/>
              <a:t>NHS Cervical Cancer elimination plan.</a:t>
            </a:r>
          </a:p>
          <a:p>
            <a:pPr marL="342900" indent="-342900">
              <a:buFont typeface="Arial" panose="020B0604020202020204" pitchFamily="34" charset="0"/>
              <a:buChar char="•"/>
            </a:pPr>
            <a:r>
              <a:rPr lang="en-GB" sz="2400" dirty="0">
                <a:solidFill>
                  <a:schemeClr val="tx1"/>
                </a:solidFill>
              </a:rPr>
              <a:t>HPV vaccination schedule – timing, eligibility and delivery. </a:t>
            </a:r>
          </a:p>
          <a:p>
            <a:pPr marL="342900" indent="-342900">
              <a:buFont typeface="Arial" panose="020B0604020202020204" pitchFamily="34" charset="0"/>
              <a:buChar char="•"/>
            </a:pPr>
            <a:r>
              <a:rPr lang="en-GB" sz="2400" dirty="0">
                <a:solidFill>
                  <a:schemeClr val="tx1"/>
                </a:solidFill>
              </a:rPr>
              <a:t>HPV vaccination uptake</a:t>
            </a:r>
            <a:r>
              <a:rPr lang="en-GB" sz="2400" dirty="0"/>
              <a:t> in the Midlands.</a:t>
            </a:r>
          </a:p>
          <a:p>
            <a:pPr marL="342900" indent="-342900">
              <a:buFont typeface="Arial" panose="020B0604020202020204" pitchFamily="34" charset="0"/>
              <a:buChar char="•"/>
            </a:pPr>
            <a:r>
              <a:rPr lang="en-GB" sz="2400" dirty="0">
                <a:solidFill>
                  <a:schemeClr val="tx1"/>
                </a:solidFill>
              </a:rPr>
              <a:t>National and regional actions.</a:t>
            </a:r>
          </a:p>
          <a:p>
            <a:pPr marL="342900" indent="-342900">
              <a:buFont typeface="Arial" panose="020B0604020202020204" pitchFamily="34" charset="0"/>
              <a:buChar char="•"/>
            </a:pPr>
            <a:r>
              <a:rPr lang="en-GB" sz="2400" dirty="0"/>
              <a:t>How primary care can help.</a:t>
            </a:r>
            <a:endParaRPr lang="en-GB" sz="2400" dirty="0">
              <a:solidFill>
                <a:schemeClr val="tx1"/>
              </a:solidFill>
            </a:endParaRPr>
          </a:p>
        </p:txBody>
      </p:sp>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p:txBody>
          <a:bodyPr/>
          <a:lstStyle/>
          <a:p>
            <a:r>
              <a:rPr lang="en-GB" dirty="0"/>
              <a:t>This session will cover</a:t>
            </a:r>
            <a:endParaRPr lang="en-GB" spc="-40" dirty="0"/>
          </a:p>
        </p:txBody>
      </p:sp>
    </p:spTree>
    <p:extLst>
      <p:ext uri="{BB962C8B-B14F-4D97-AF65-F5344CB8AC3E}">
        <p14:creationId xmlns:p14="http://schemas.microsoft.com/office/powerpoint/2010/main" val="813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526A6-7E3A-7966-E053-6B39946D83FF}"/>
              </a:ext>
            </a:extLst>
          </p:cNvPr>
          <p:cNvSpPr>
            <a:spLocks noGrp="1"/>
          </p:cNvSpPr>
          <p:nvPr>
            <p:ph type="title"/>
          </p:nvPr>
        </p:nvSpPr>
        <p:spPr/>
        <p:txBody>
          <a:bodyPr>
            <a:normAutofit/>
          </a:bodyPr>
          <a:lstStyle/>
          <a:p>
            <a:r>
              <a:rPr lang="en-GB" dirty="0"/>
              <a:t>HPV and Cancer</a:t>
            </a:r>
          </a:p>
        </p:txBody>
      </p:sp>
      <p:sp>
        <p:nvSpPr>
          <p:cNvPr id="3" name="Content Placeholder 2">
            <a:extLst>
              <a:ext uri="{FF2B5EF4-FFF2-40B4-BE49-F238E27FC236}">
                <a16:creationId xmlns:a16="http://schemas.microsoft.com/office/drawing/2014/main" id="{CFB9F01F-88F9-E6AD-BEB6-A1234CA0A1F6}"/>
              </a:ext>
            </a:extLst>
          </p:cNvPr>
          <p:cNvSpPr>
            <a:spLocks noGrp="1"/>
          </p:cNvSpPr>
          <p:nvPr>
            <p:ph idx="1"/>
          </p:nvPr>
        </p:nvSpPr>
        <p:spPr>
          <a:xfrm>
            <a:off x="375138" y="1415778"/>
            <a:ext cx="11404154" cy="4711645"/>
          </a:xfrm>
        </p:spPr>
        <p:txBody>
          <a:bodyPr>
            <a:normAutofit/>
          </a:bodyPr>
          <a:lstStyle/>
          <a:p>
            <a:pPr marL="342900" indent="-342900">
              <a:buFont typeface="Arial" panose="020B0604020202020204" pitchFamily="34" charset="0"/>
              <a:buChar char="•"/>
            </a:pPr>
            <a:r>
              <a:rPr lang="en-GB" dirty="0">
                <a:solidFill>
                  <a:schemeClr val="tx1"/>
                </a:solidFill>
              </a:rPr>
              <a:t>HPV usually causes no symptoms and goes away by itself, but some types can cause genital warts or cancer.</a:t>
            </a:r>
          </a:p>
          <a:p>
            <a:pPr marL="12700">
              <a:lnSpc>
                <a:spcPts val="2545"/>
              </a:lnSpc>
              <a:spcBef>
                <a:spcPts val="95"/>
              </a:spcBef>
            </a:pPr>
            <a:r>
              <a:rPr lang="en-GB" sz="2200" b="1" dirty="0">
                <a:latin typeface="Arial"/>
                <a:cs typeface="Arial"/>
              </a:rPr>
              <a:t>Cervical</a:t>
            </a:r>
            <a:r>
              <a:rPr lang="en-GB" sz="2200" b="1" spc="-75" dirty="0">
                <a:latin typeface="Arial"/>
                <a:cs typeface="Arial"/>
              </a:rPr>
              <a:t> </a:t>
            </a:r>
            <a:r>
              <a:rPr lang="en-GB" sz="2200" b="1" spc="-10" dirty="0">
                <a:latin typeface="Arial"/>
                <a:cs typeface="Arial"/>
              </a:rPr>
              <a:t>cancer:</a:t>
            </a:r>
            <a:endParaRPr lang="en-GB" sz="2200" b="1" dirty="0">
              <a:latin typeface="Arial"/>
              <a:cs typeface="Arial"/>
            </a:endParaRPr>
          </a:p>
          <a:p>
            <a:pPr marL="355600" indent="-342900">
              <a:lnSpc>
                <a:spcPts val="2150"/>
              </a:lnSpc>
              <a:buClr>
                <a:srgbClr val="007B91"/>
              </a:buClr>
              <a:buFont typeface="Arial" panose="020B0604020202020204" pitchFamily="34" charset="0"/>
              <a:buChar char="•"/>
              <a:tabLst>
                <a:tab pos="240665" algn="l"/>
              </a:tabLst>
            </a:pPr>
            <a:r>
              <a:rPr lang="en-GB" sz="2200" dirty="0">
                <a:latin typeface="Arial"/>
                <a:cs typeface="Arial"/>
              </a:rPr>
              <a:t>Cervical</a:t>
            </a:r>
            <a:r>
              <a:rPr lang="en-GB" sz="2200" spc="-65" dirty="0">
                <a:latin typeface="Arial"/>
                <a:cs typeface="Arial"/>
              </a:rPr>
              <a:t> </a:t>
            </a:r>
            <a:r>
              <a:rPr lang="en-GB" sz="2200" dirty="0">
                <a:latin typeface="Arial"/>
                <a:cs typeface="Arial"/>
              </a:rPr>
              <a:t>cancer</a:t>
            </a:r>
            <a:r>
              <a:rPr lang="en-GB" sz="2200" spc="-60" dirty="0">
                <a:latin typeface="Arial"/>
                <a:cs typeface="Arial"/>
              </a:rPr>
              <a:t> </a:t>
            </a:r>
            <a:r>
              <a:rPr lang="en-GB" sz="2200" dirty="0">
                <a:latin typeface="Arial"/>
                <a:cs typeface="Arial"/>
              </a:rPr>
              <a:t>is</a:t>
            </a:r>
            <a:r>
              <a:rPr lang="en-GB" sz="2200" spc="-60" dirty="0">
                <a:latin typeface="Arial"/>
                <a:cs typeface="Arial"/>
              </a:rPr>
              <a:t> </a:t>
            </a:r>
            <a:r>
              <a:rPr lang="en-GB" sz="2200" dirty="0">
                <a:latin typeface="Arial"/>
                <a:cs typeface="Arial"/>
              </a:rPr>
              <a:t>the</a:t>
            </a:r>
            <a:r>
              <a:rPr lang="en-GB" sz="2200" spc="-45" dirty="0">
                <a:latin typeface="Arial"/>
                <a:cs typeface="Arial"/>
              </a:rPr>
              <a:t> </a:t>
            </a:r>
            <a:r>
              <a:rPr lang="en-GB" sz="2200" dirty="0">
                <a:latin typeface="Arial"/>
                <a:cs typeface="Arial"/>
              </a:rPr>
              <a:t>most</a:t>
            </a:r>
            <a:r>
              <a:rPr lang="en-GB" sz="2200" spc="-40" dirty="0">
                <a:latin typeface="Arial"/>
                <a:cs typeface="Arial"/>
              </a:rPr>
              <a:t> </a:t>
            </a:r>
            <a:r>
              <a:rPr lang="en-GB" sz="2200" dirty="0">
                <a:latin typeface="Arial"/>
                <a:cs typeface="Arial"/>
              </a:rPr>
              <a:t>common</a:t>
            </a:r>
            <a:r>
              <a:rPr lang="en-GB" sz="2200" spc="-35" dirty="0">
                <a:latin typeface="Arial"/>
                <a:cs typeface="Arial"/>
              </a:rPr>
              <a:t> </a:t>
            </a:r>
            <a:r>
              <a:rPr lang="en-GB" sz="2200" dirty="0">
                <a:latin typeface="Arial"/>
                <a:cs typeface="Arial"/>
              </a:rPr>
              <a:t>cancer</a:t>
            </a:r>
            <a:r>
              <a:rPr lang="en-GB" sz="2200" spc="-60" dirty="0">
                <a:latin typeface="Arial"/>
                <a:cs typeface="Arial"/>
              </a:rPr>
              <a:t> </a:t>
            </a:r>
            <a:r>
              <a:rPr lang="en-GB" sz="2200" dirty="0">
                <a:latin typeface="Arial"/>
                <a:cs typeface="Arial"/>
              </a:rPr>
              <a:t>among</a:t>
            </a:r>
            <a:r>
              <a:rPr lang="en-GB" sz="2200" spc="-45" dirty="0">
                <a:latin typeface="Arial"/>
                <a:cs typeface="Arial"/>
              </a:rPr>
              <a:t> </a:t>
            </a:r>
            <a:r>
              <a:rPr lang="en-GB" sz="2200" dirty="0">
                <a:latin typeface="Arial"/>
                <a:cs typeface="Arial"/>
              </a:rPr>
              <a:t>women</a:t>
            </a:r>
            <a:r>
              <a:rPr lang="en-GB" sz="2200" spc="-35" dirty="0">
                <a:latin typeface="Arial"/>
                <a:cs typeface="Arial"/>
              </a:rPr>
              <a:t> </a:t>
            </a:r>
            <a:r>
              <a:rPr lang="en-GB" sz="2200" dirty="0">
                <a:latin typeface="Arial"/>
                <a:cs typeface="Arial"/>
              </a:rPr>
              <a:t>under</a:t>
            </a:r>
            <a:r>
              <a:rPr lang="en-GB" sz="2200" spc="-45" dirty="0">
                <a:latin typeface="Arial"/>
                <a:cs typeface="Arial"/>
              </a:rPr>
              <a:t> </a:t>
            </a:r>
            <a:r>
              <a:rPr lang="en-GB" sz="2200" dirty="0">
                <a:latin typeface="Arial"/>
                <a:cs typeface="Arial"/>
              </a:rPr>
              <a:t>the</a:t>
            </a:r>
            <a:r>
              <a:rPr lang="en-GB" sz="2200" spc="-65" dirty="0">
                <a:latin typeface="Arial"/>
                <a:cs typeface="Arial"/>
              </a:rPr>
              <a:t> </a:t>
            </a:r>
            <a:r>
              <a:rPr lang="en-GB" sz="2200" dirty="0">
                <a:latin typeface="Arial"/>
                <a:cs typeface="Arial"/>
              </a:rPr>
              <a:t>age</a:t>
            </a:r>
            <a:r>
              <a:rPr lang="en-GB" sz="2200" spc="-60" dirty="0">
                <a:latin typeface="Arial"/>
                <a:cs typeface="Arial"/>
              </a:rPr>
              <a:t> </a:t>
            </a:r>
            <a:r>
              <a:rPr lang="en-GB" sz="2200" dirty="0">
                <a:latin typeface="Arial"/>
                <a:cs typeface="Arial"/>
              </a:rPr>
              <a:t>of</a:t>
            </a:r>
            <a:r>
              <a:rPr lang="en-GB" sz="2200" spc="-45" dirty="0">
                <a:latin typeface="Arial"/>
                <a:cs typeface="Arial"/>
              </a:rPr>
              <a:t> </a:t>
            </a:r>
            <a:r>
              <a:rPr lang="en-GB" sz="2200" spc="-25" dirty="0">
                <a:latin typeface="Arial"/>
                <a:cs typeface="Arial"/>
              </a:rPr>
              <a:t>35.</a:t>
            </a:r>
          </a:p>
          <a:p>
            <a:pPr marL="355600" indent="-342900">
              <a:lnSpc>
                <a:spcPts val="2150"/>
              </a:lnSpc>
              <a:buClr>
                <a:srgbClr val="007B91"/>
              </a:buClr>
              <a:buFont typeface="Arial" panose="020B0604020202020204" pitchFamily="34" charset="0"/>
              <a:buChar char="•"/>
              <a:tabLst>
                <a:tab pos="240665" algn="l"/>
              </a:tabLst>
            </a:pPr>
            <a:r>
              <a:rPr lang="en-GB" dirty="0">
                <a:latin typeface="Arial"/>
                <a:cs typeface="Arial"/>
              </a:rPr>
              <a:t>Most (99.8%) cases of cervical cancer are causes by </a:t>
            </a:r>
            <a:r>
              <a:rPr lang="en-GB" sz="2200" dirty="0">
                <a:latin typeface="Arial"/>
                <a:cs typeface="Arial"/>
              </a:rPr>
              <a:t>persistent</a:t>
            </a:r>
            <a:r>
              <a:rPr lang="en-GB" sz="2200" spc="-50" dirty="0">
                <a:latin typeface="Arial"/>
                <a:cs typeface="Arial"/>
              </a:rPr>
              <a:t> </a:t>
            </a:r>
            <a:r>
              <a:rPr lang="en-GB" sz="2200" dirty="0">
                <a:latin typeface="Arial"/>
                <a:cs typeface="Arial"/>
              </a:rPr>
              <a:t>infection</a:t>
            </a:r>
            <a:r>
              <a:rPr lang="en-GB" sz="2200" spc="-55" dirty="0">
                <a:latin typeface="Arial"/>
                <a:cs typeface="Arial"/>
              </a:rPr>
              <a:t> </a:t>
            </a:r>
            <a:r>
              <a:rPr lang="en-GB" sz="2200" dirty="0">
                <a:latin typeface="Arial"/>
                <a:cs typeface="Arial"/>
              </a:rPr>
              <a:t>by</a:t>
            </a:r>
            <a:r>
              <a:rPr lang="en-GB" sz="2200" spc="-40" dirty="0">
                <a:latin typeface="Arial"/>
                <a:cs typeface="Arial"/>
              </a:rPr>
              <a:t> </a:t>
            </a:r>
            <a:r>
              <a:rPr lang="en-GB" sz="2200" spc="-10" dirty="0">
                <a:latin typeface="Arial"/>
                <a:cs typeface="Arial"/>
              </a:rPr>
              <a:t>high-</a:t>
            </a:r>
            <a:r>
              <a:rPr lang="en-GB" sz="2200" dirty="0">
                <a:latin typeface="Arial"/>
                <a:cs typeface="Arial"/>
              </a:rPr>
              <a:t>risk</a:t>
            </a:r>
            <a:r>
              <a:rPr lang="en-GB" sz="2200" spc="-45" dirty="0">
                <a:latin typeface="Arial"/>
                <a:cs typeface="Arial"/>
              </a:rPr>
              <a:t> </a:t>
            </a:r>
            <a:r>
              <a:rPr lang="en-GB" sz="2200" dirty="0">
                <a:latin typeface="Arial"/>
                <a:cs typeface="Arial"/>
              </a:rPr>
              <a:t>HPV (of which HPV</a:t>
            </a:r>
            <a:r>
              <a:rPr lang="en-GB" dirty="0">
                <a:latin typeface="Arial"/>
                <a:cs typeface="Arial"/>
              </a:rPr>
              <a:t>16 &amp; 18 are the most common).</a:t>
            </a:r>
            <a:endParaRPr lang="en-GB" sz="2200" dirty="0">
              <a:latin typeface="Arial"/>
              <a:cs typeface="Arial"/>
            </a:endParaRPr>
          </a:p>
          <a:p>
            <a:pPr marL="355600" indent="-342900">
              <a:lnSpc>
                <a:spcPts val="2150"/>
              </a:lnSpc>
              <a:buClr>
                <a:srgbClr val="007B91"/>
              </a:buClr>
              <a:buFont typeface="Arial" panose="020B0604020202020204" pitchFamily="34" charset="0"/>
              <a:buChar char="•"/>
              <a:tabLst>
                <a:tab pos="240665" algn="l"/>
              </a:tabLst>
            </a:pPr>
            <a:r>
              <a:rPr lang="en-GB" dirty="0">
                <a:latin typeface="Arial"/>
                <a:cs typeface="Arial"/>
              </a:rPr>
              <a:t>Cervical cancer leads to 285 deaths per year in England.</a:t>
            </a:r>
          </a:p>
          <a:p>
            <a:pPr marL="355600" indent="-342900">
              <a:lnSpc>
                <a:spcPts val="2150"/>
              </a:lnSpc>
              <a:buClr>
                <a:srgbClr val="007B91"/>
              </a:buClr>
              <a:buFont typeface="Arial" panose="020B0604020202020204" pitchFamily="34" charset="0"/>
              <a:buChar char="•"/>
              <a:tabLst>
                <a:tab pos="240665" algn="l"/>
              </a:tabLst>
            </a:pPr>
            <a:r>
              <a:rPr lang="en-GB" dirty="0">
                <a:latin typeface="Arial"/>
                <a:cs typeface="Arial"/>
              </a:rPr>
              <a:t>Cervical cancer incidence rates are 65% higher in the most deprived quintile compared with the least deprived.</a:t>
            </a:r>
          </a:p>
          <a:p>
            <a:pPr marL="12700">
              <a:lnSpc>
                <a:spcPts val="2150"/>
              </a:lnSpc>
              <a:buClr>
                <a:srgbClr val="007B91"/>
              </a:buClr>
              <a:tabLst>
                <a:tab pos="240665" algn="l"/>
              </a:tabLst>
            </a:pPr>
            <a:endParaRPr lang="en-GB" dirty="0">
              <a:latin typeface="Arial"/>
              <a:cs typeface="Arial"/>
            </a:endParaRPr>
          </a:p>
          <a:p>
            <a:pPr marL="12700">
              <a:spcBef>
                <a:spcPts val="204"/>
              </a:spcBef>
              <a:buClr>
                <a:srgbClr val="007B91"/>
              </a:buClr>
              <a:tabLst>
                <a:tab pos="240665" algn="l"/>
              </a:tabLst>
            </a:pPr>
            <a:r>
              <a:rPr lang="en-GB" sz="2000" b="1" spc="-20" dirty="0">
                <a:latin typeface="Arial"/>
                <a:cs typeface="Arial"/>
              </a:rPr>
              <a:t>Other cancers: </a:t>
            </a:r>
          </a:p>
          <a:p>
            <a:pPr marL="126365" indent="-342900">
              <a:lnSpc>
                <a:spcPts val="2290"/>
              </a:lnSpc>
              <a:buClr>
                <a:srgbClr val="007B91"/>
              </a:buClr>
              <a:buFont typeface="Arial" panose="020B0604020202020204" pitchFamily="34" charset="0"/>
              <a:buChar char="•"/>
              <a:tabLst>
                <a:tab pos="697230" algn="l"/>
              </a:tabLst>
            </a:pPr>
            <a:r>
              <a:rPr lang="en-GB" sz="2000" dirty="0">
                <a:latin typeface="Arial"/>
                <a:cs typeface="Arial"/>
              </a:rPr>
              <a:t>HPV is associated with numerous other cancers (anal, vaginal, vulvar, oropharyngeal, penile).</a:t>
            </a:r>
          </a:p>
          <a:p>
            <a:pPr marL="342900" indent="-342900">
              <a:buFont typeface="Arial" panose="020B0604020202020204" pitchFamily="34" charset="0"/>
              <a:buChar char="•"/>
            </a:pPr>
            <a:endParaRPr lang="en-GB" dirty="0">
              <a:solidFill>
                <a:schemeClr val="tx1"/>
              </a:solidFill>
            </a:endParaRPr>
          </a:p>
          <a:p>
            <a:endParaRPr lang="en-GB" dirty="0"/>
          </a:p>
        </p:txBody>
      </p:sp>
    </p:spTree>
    <p:extLst>
      <p:ext uri="{BB962C8B-B14F-4D97-AF65-F5344CB8AC3E}">
        <p14:creationId xmlns:p14="http://schemas.microsoft.com/office/powerpoint/2010/main" val="51815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E4A75-342F-E296-8105-2753C36B97A8}"/>
              </a:ext>
            </a:extLst>
          </p:cNvPr>
          <p:cNvSpPr>
            <a:spLocks noGrp="1"/>
          </p:cNvSpPr>
          <p:nvPr>
            <p:ph type="title"/>
          </p:nvPr>
        </p:nvSpPr>
        <p:spPr/>
        <p:txBody>
          <a:bodyPr/>
          <a:lstStyle/>
          <a:p>
            <a:r>
              <a:rPr lang="en-GB" dirty="0"/>
              <a:t>Impact of HPV vaccination to date</a:t>
            </a:r>
          </a:p>
        </p:txBody>
      </p:sp>
      <p:sp>
        <p:nvSpPr>
          <p:cNvPr id="3" name="Content Placeholder 2">
            <a:extLst>
              <a:ext uri="{FF2B5EF4-FFF2-40B4-BE49-F238E27FC236}">
                <a16:creationId xmlns:a16="http://schemas.microsoft.com/office/drawing/2014/main" id="{1FE12B76-7F73-ED57-3661-052D0F208F2D}"/>
              </a:ext>
            </a:extLst>
          </p:cNvPr>
          <p:cNvSpPr>
            <a:spLocks noGrp="1"/>
          </p:cNvSpPr>
          <p:nvPr>
            <p:ph idx="1"/>
          </p:nvPr>
        </p:nvSpPr>
        <p:spPr>
          <a:xfrm>
            <a:off x="375137" y="1415778"/>
            <a:ext cx="10776771" cy="4626803"/>
          </a:xfrm>
        </p:spPr>
        <p:txBody>
          <a:bodyPr>
            <a:normAutofit lnSpcReduction="10000"/>
          </a:bodyPr>
          <a:lstStyle/>
          <a:p>
            <a:r>
              <a:rPr lang="en-GB" dirty="0"/>
              <a:t>Evidence from England: </a:t>
            </a:r>
          </a:p>
          <a:p>
            <a:pPr marL="342900" indent="-342900">
              <a:buFont typeface="Arial" panose="020B0604020202020204" pitchFamily="34" charset="0"/>
              <a:buChar char="•"/>
            </a:pPr>
            <a:r>
              <a:rPr lang="en-GB" dirty="0"/>
              <a:t>A significant reduction in cervical cancer and incidence of Grade 3 Cervical Carcinoma In Situ (CIN3) in young women after the introduction of HPV vaccination programme.</a:t>
            </a:r>
          </a:p>
          <a:p>
            <a:pPr marL="342900" indent="-342900">
              <a:buFont typeface="Arial" panose="020B0604020202020204" pitchFamily="34" charset="0"/>
              <a:buChar char="•"/>
            </a:pPr>
            <a:r>
              <a:rPr lang="en-GB" b="1" dirty="0"/>
              <a:t>Almost a 90% reduction </a:t>
            </a:r>
            <a:r>
              <a:rPr lang="en-GB" dirty="0"/>
              <a:t>in cervical cancer rates in women in their 20s who were offered the vaccine age 12 to 13.</a:t>
            </a:r>
          </a:p>
          <a:p>
            <a:pPr marL="342900" indent="-342900">
              <a:buFont typeface="Arial" panose="020B0604020202020204" pitchFamily="34" charset="0"/>
              <a:buChar char="•"/>
            </a:pPr>
            <a:r>
              <a:rPr lang="en-GB" dirty="0"/>
              <a:t>By June 2019, there had been an estimated 448 fewer than expected cervical cancers and 17,235 fewer than expected cases of CIN3 in vaccinated cohorts.</a:t>
            </a:r>
          </a:p>
          <a:p>
            <a:endParaRPr lang="en-GB" dirty="0"/>
          </a:p>
          <a:p>
            <a:r>
              <a:rPr lang="en-GB" dirty="0"/>
              <a:t>Evidence from surveillance supports: </a:t>
            </a:r>
          </a:p>
          <a:p>
            <a:pPr marL="804545" lvl="1" indent="-342265">
              <a:lnSpc>
                <a:spcPct val="100000"/>
              </a:lnSpc>
              <a:spcBef>
                <a:spcPts val="265"/>
              </a:spcBef>
              <a:buClr>
                <a:srgbClr val="007B91"/>
              </a:buClr>
              <a:buFont typeface="Wingdings"/>
              <a:buChar char=""/>
              <a:tabLst>
                <a:tab pos="804545" algn="l"/>
              </a:tabLst>
            </a:pPr>
            <a:r>
              <a:rPr lang="en-GB" sz="2000" b="1" dirty="0">
                <a:latin typeface="Arial"/>
                <a:cs typeface="Arial"/>
              </a:rPr>
              <a:t>very</a:t>
            </a:r>
            <a:r>
              <a:rPr lang="en-GB" sz="2000" b="1" spc="-40" dirty="0">
                <a:latin typeface="Arial"/>
                <a:cs typeface="Arial"/>
              </a:rPr>
              <a:t> </a:t>
            </a:r>
            <a:r>
              <a:rPr lang="en-GB" sz="2000" b="1" dirty="0">
                <a:latin typeface="Arial"/>
                <a:cs typeface="Arial"/>
              </a:rPr>
              <a:t>high</a:t>
            </a:r>
            <a:r>
              <a:rPr lang="en-GB" sz="2000" b="1" spc="-45" dirty="0">
                <a:latin typeface="Arial"/>
                <a:cs typeface="Arial"/>
              </a:rPr>
              <a:t> </a:t>
            </a:r>
            <a:r>
              <a:rPr lang="en-GB" sz="2000" b="1" dirty="0">
                <a:latin typeface="Arial"/>
                <a:cs typeface="Arial"/>
              </a:rPr>
              <a:t>vaccine</a:t>
            </a:r>
            <a:r>
              <a:rPr lang="en-GB" sz="2000" b="1" spc="-25" dirty="0">
                <a:latin typeface="Arial"/>
                <a:cs typeface="Arial"/>
              </a:rPr>
              <a:t> </a:t>
            </a:r>
            <a:r>
              <a:rPr lang="en-GB" sz="2000" b="1" dirty="0">
                <a:latin typeface="Arial"/>
                <a:cs typeface="Arial"/>
              </a:rPr>
              <a:t>effectiveness</a:t>
            </a:r>
            <a:r>
              <a:rPr lang="en-GB" sz="2000" b="1" spc="-50" dirty="0">
                <a:latin typeface="Arial"/>
                <a:cs typeface="Arial"/>
              </a:rPr>
              <a:t> </a:t>
            </a:r>
            <a:r>
              <a:rPr lang="en-GB" sz="2000" dirty="0">
                <a:latin typeface="Arial"/>
                <a:cs typeface="Arial"/>
              </a:rPr>
              <a:t>among</a:t>
            </a:r>
            <a:r>
              <a:rPr lang="en-GB" sz="2000" spc="-65" dirty="0">
                <a:latin typeface="Arial"/>
                <a:cs typeface="Arial"/>
              </a:rPr>
              <a:t> </a:t>
            </a:r>
            <a:r>
              <a:rPr lang="en-GB" sz="2000" dirty="0">
                <a:latin typeface="Arial"/>
                <a:cs typeface="Arial"/>
              </a:rPr>
              <a:t>those</a:t>
            </a:r>
            <a:r>
              <a:rPr lang="en-GB" sz="2000" spc="-55" dirty="0">
                <a:latin typeface="Arial"/>
                <a:cs typeface="Arial"/>
              </a:rPr>
              <a:t> </a:t>
            </a:r>
            <a:r>
              <a:rPr lang="en-GB" sz="2000" spc="-10" dirty="0">
                <a:latin typeface="Arial"/>
                <a:cs typeface="Arial"/>
              </a:rPr>
              <a:t>vaccinated</a:t>
            </a:r>
            <a:endParaRPr lang="en-GB" sz="2000" dirty="0">
              <a:latin typeface="Arial"/>
              <a:cs typeface="Arial"/>
            </a:endParaRPr>
          </a:p>
          <a:p>
            <a:pPr marL="805180" marR="5080" lvl="1" indent="-343535">
              <a:lnSpc>
                <a:spcPts val="2160"/>
              </a:lnSpc>
              <a:spcBef>
                <a:spcPts val="525"/>
              </a:spcBef>
              <a:buClr>
                <a:srgbClr val="007B91"/>
              </a:buClr>
              <a:buFont typeface="Wingdings"/>
              <a:buChar char=""/>
              <a:tabLst>
                <a:tab pos="805180" algn="l"/>
              </a:tabLst>
            </a:pPr>
            <a:r>
              <a:rPr lang="en-GB" sz="2000" dirty="0">
                <a:latin typeface="Arial"/>
                <a:cs typeface="Arial"/>
              </a:rPr>
              <a:t>a</a:t>
            </a:r>
            <a:r>
              <a:rPr lang="en-GB" sz="2000" spc="-20" dirty="0">
                <a:latin typeface="Arial"/>
                <a:cs typeface="Arial"/>
              </a:rPr>
              <a:t> </a:t>
            </a:r>
            <a:r>
              <a:rPr lang="en-GB" sz="2000" dirty="0">
                <a:latin typeface="Arial"/>
                <a:cs typeface="Arial"/>
              </a:rPr>
              <a:t>substantial</a:t>
            </a:r>
            <a:r>
              <a:rPr lang="en-GB" sz="2000" spc="-55" dirty="0">
                <a:latin typeface="Arial"/>
                <a:cs typeface="Arial"/>
              </a:rPr>
              <a:t> </a:t>
            </a:r>
            <a:r>
              <a:rPr lang="en-GB" sz="2000" b="1" dirty="0">
                <a:latin typeface="Arial"/>
                <a:cs typeface="Arial"/>
              </a:rPr>
              <a:t>herd</a:t>
            </a:r>
            <a:r>
              <a:rPr lang="en-GB" sz="2000" b="1" spc="-20" dirty="0">
                <a:latin typeface="Arial"/>
                <a:cs typeface="Arial"/>
              </a:rPr>
              <a:t> </a:t>
            </a:r>
            <a:r>
              <a:rPr lang="en-GB" sz="2000" b="1" dirty="0">
                <a:latin typeface="Arial"/>
                <a:cs typeface="Arial"/>
              </a:rPr>
              <a:t>protection</a:t>
            </a:r>
            <a:r>
              <a:rPr lang="en-GB" sz="2000" b="1" spc="-65" dirty="0">
                <a:latin typeface="Arial"/>
                <a:cs typeface="Arial"/>
              </a:rPr>
              <a:t> </a:t>
            </a:r>
            <a:r>
              <a:rPr lang="en-GB" sz="2000" b="1" dirty="0">
                <a:latin typeface="Arial"/>
                <a:cs typeface="Arial"/>
              </a:rPr>
              <a:t>effect</a:t>
            </a:r>
            <a:r>
              <a:rPr lang="en-GB" sz="2000" b="1" spc="-45" dirty="0">
                <a:latin typeface="Arial"/>
                <a:cs typeface="Arial"/>
              </a:rPr>
              <a:t> </a:t>
            </a:r>
            <a:r>
              <a:rPr lang="en-GB" sz="2000" dirty="0">
                <a:latin typeface="Arial"/>
                <a:cs typeface="Arial"/>
              </a:rPr>
              <a:t>with</a:t>
            </a:r>
            <a:r>
              <a:rPr lang="en-GB" sz="2000" spc="-35" dirty="0">
                <a:latin typeface="Arial"/>
                <a:cs typeface="Arial"/>
              </a:rPr>
              <a:t> </a:t>
            </a:r>
            <a:r>
              <a:rPr lang="en-GB" sz="2000" dirty="0">
                <a:latin typeface="Arial"/>
                <a:cs typeface="Arial"/>
              </a:rPr>
              <a:t>lower</a:t>
            </a:r>
            <a:r>
              <a:rPr lang="en-GB" sz="2000" spc="-30" dirty="0">
                <a:latin typeface="Arial"/>
                <a:cs typeface="Arial"/>
              </a:rPr>
              <a:t> </a:t>
            </a:r>
            <a:r>
              <a:rPr lang="en-GB" sz="2000" dirty="0">
                <a:latin typeface="Arial"/>
                <a:cs typeface="Arial"/>
              </a:rPr>
              <a:t>HPV16</a:t>
            </a:r>
            <a:r>
              <a:rPr lang="en-GB" sz="2000" spc="-20" dirty="0">
                <a:latin typeface="Arial"/>
                <a:cs typeface="Arial"/>
              </a:rPr>
              <a:t> </a:t>
            </a:r>
            <a:r>
              <a:rPr lang="en-GB" sz="2000" dirty="0">
                <a:latin typeface="Arial"/>
                <a:cs typeface="Arial"/>
              </a:rPr>
              <a:t>and</a:t>
            </a:r>
            <a:r>
              <a:rPr lang="en-GB" sz="2000" spc="-40" dirty="0">
                <a:latin typeface="Arial"/>
                <a:cs typeface="Arial"/>
              </a:rPr>
              <a:t> </a:t>
            </a:r>
            <a:r>
              <a:rPr lang="en-GB" sz="2000" dirty="0">
                <a:latin typeface="Arial"/>
                <a:cs typeface="Arial"/>
              </a:rPr>
              <a:t>18</a:t>
            </a:r>
            <a:r>
              <a:rPr lang="en-GB" sz="2000" spc="-30" dirty="0">
                <a:latin typeface="Arial"/>
                <a:cs typeface="Arial"/>
              </a:rPr>
              <a:t> </a:t>
            </a:r>
            <a:r>
              <a:rPr lang="en-GB" sz="2000" spc="-10" dirty="0">
                <a:latin typeface="Arial"/>
                <a:cs typeface="Arial"/>
              </a:rPr>
              <a:t>prevalence </a:t>
            </a:r>
            <a:r>
              <a:rPr lang="en-GB" sz="2000" dirty="0">
                <a:latin typeface="Arial"/>
                <a:cs typeface="Arial"/>
              </a:rPr>
              <a:t>over</a:t>
            </a:r>
            <a:r>
              <a:rPr lang="en-GB" sz="2000" spc="-40" dirty="0">
                <a:latin typeface="Arial"/>
                <a:cs typeface="Arial"/>
              </a:rPr>
              <a:t> </a:t>
            </a:r>
            <a:r>
              <a:rPr lang="en-GB" sz="2000" dirty="0">
                <a:latin typeface="Arial"/>
                <a:cs typeface="Arial"/>
              </a:rPr>
              <a:t>time</a:t>
            </a:r>
            <a:r>
              <a:rPr lang="en-GB" sz="2000" spc="-35" dirty="0">
                <a:latin typeface="Arial"/>
                <a:cs typeface="Arial"/>
              </a:rPr>
              <a:t> </a:t>
            </a:r>
            <a:r>
              <a:rPr lang="en-GB" sz="2000" dirty="0">
                <a:latin typeface="Arial"/>
                <a:cs typeface="Arial"/>
              </a:rPr>
              <a:t>in</a:t>
            </a:r>
            <a:r>
              <a:rPr lang="en-GB" sz="2000" spc="-25" dirty="0">
                <a:latin typeface="Arial"/>
                <a:cs typeface="Arial"/>
              </a:rPr>
              <a:t> </a:t>
            </a:r>
            <a:r>
              <a:rPr lang="en-GB" sz="2000" dirty="0">
                <a:latin typeface="Arial"/>
                <a:cs typeface="Arial"/>
              </a:rPr>
              <a:t>unvaccinated</a:t>
            </a:r>
            <a:r>
              <a:rPr lang="en-GB" sz="2000" spc="-60" dirty="0">
                <a:latin typeface="Arial"/>
                <a:cs typeface="Arial"/>
              </a:rPr>
              <a:t> </a:t>
            </a:r>
            <a:r>
              <a:rPr lang="en-GB" sz="2000" spc="-10" dirty="0">
                <a:latin typeface="Arial"/>
                <a:cs typeface="Arial"/>
              </a:rPr>
              <a:t>women</a:t>
            </a:r>
            <a:endParaRPr lang="en-GB" sz="2000" dirty="0">
              <a:latin typeface="Arial"/>
              <a:cs typeface="Arial"/>
            </a:endParaRPr>
          </a:p>
          <a:p>
            <a:pPr marL="804545" lvl="1" indent="-342265">
              <a:lnSpc>
                <a:spcPts val="2280"/>
              </a:lnSpc>
              <a:spcBef>
                <a:spcPts val="229"/>
              </a:spcBef>
              <a:buClr>
                <a:srgbClr val="007B91"/>
              </a:buClr>
              <a:buFont typeface="Wingdings"/>
              <a:buChar char=""/>
              <a:tabLst>
                <a:tab pos="804545" algn="l"/>
              </a:tabLst>
            </a:pPr>
            <a:r>
              <a:rPr lang="en-GB" sz="2000" spc="-10" dirty="0">
                <a:latin typeface="Arial"/>
                <a:cs typeface="Arial"/>
              </a:rPr>
              <a:t>No evidence of replacement by non-vaccine HPV types</a:t>
            </a:r>
          </a:p>
          <a:p>
            <a:pPr marL="805180">
              <a:lnSpc>
                <a:spcPts val="2280"/>
              </a:lnSpc>
            </a:pPr>
            <a:endParaRPr lang="en-GB" sz="2000" dirty="0">
              <a:latin typeface="Arial"/>
              <a:cs typeface="Arial"/>
            </a:endParaRPr>
          </a:p>
          <a:p>
            <a:endParaRPr lang="en-GB" dirty="0"/>
          </a:p>
        </p:txBody>
      </p:sp>
    </p:spTree>
    <p:extLst>
      <p:ext uri="{BB962C8B-B14F-4D97-AF65-F5344CB8AC3E}">
        <p14:creationId xmlns:p14="http://schemas.microsoft.com/office/powerpoint/2010/main" val="117999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2095F-E4F9-A3B5-6C39-B1B24BF9F58D}"/>
              </a:ext>
            </a:extLst>
          </p:cNvPr>
          <p:cNvSpPr>
            <a:spLocks noGrp="1"/>
          </p:cNvSpPr>
          <p:nvPr>
            <p:ph type="title"/>
          </p:nvPr>
        </p:nvSpPr>
        <p:spPr/>
        <p:txBody>
          <a:bodyPr/>
          <a:lstStyle/>
          <a:p>
            <a:r>
              <a:rPr lang="en-GB" dirty="0"/>
              <a:t>NHS England cervical cancer elimination plan</a:t>
            </a:r>
          </a:p>
        </p:txBody>
      </p:sp>
      <p:sp>
        <p:nvSpPr>
          <p:cNvPr id="3" name="Content Placeholder 2">
            <a:extLst>
              <a:ext uri="{FF2B5EF4-FFF2-40B4-BE49-F238E27FC236}">
                <a16:creationId xmlns:a16="http://schemas.microsoft.com/office/drawing/2014/main" id="{E7A692FE-4936-393A-891D-60CEA6C5C547}"/>
              </a:ext>
            </a:extLst>
          </p:cNvPr>
          <p:cNvSpPr>
            <a:spLocks noGrp="1"/>
          </p:cNvSpPr>
          <p:nvPr>
            <p:ph idx="1"/>
          </p:nvPr>
        </p:nvSpPr>
        <p:spPr>
          <a:xfrm>
            <a:off x="375138" y="1415778"/>
            <a:ext cx="11126840" cy="4026443"/>
          </a:xfrm>
        </p:spPr>
        <p:txBody>
          <a:bodyPr/>
          <a:lstStyle/>
          <a:p>
            <a:r>
              <a:rPr lang="en-GB" dirty="0"/>
              <a:t>In 2023, NHS England outlined the ambition to eliminate cervical cancer by 2040, aligning with the WHO global initiative. </a:t>
            </a:r>
          </a:p>
          <a:p>
            <a:r>
              <a:rPr lang="en-GB" dirty="0"/>
              <a:t>Our ambition means reaching the following milestones:</a:t>
            </a:r>
          </a:p>
          <a:p>
            <a:pPr marL="342900" indent="-342900">
              <a:buFont typeface="Arial" panose="020B0604020202020204" pitchFamily="34" charset="0"/>
              <a:buChar char="•"/>
            </a:pPr>
            <a:r>
              <a:rPr lang="en-GB" dirty="0"/>
              <a:t>By 2030, 90% of girls fully vaccinated with the HPV vaccine by age 15.</a:t>
            </a:r>
          </a:p>
          <a:p>
            <a:r>
              <a:rPr lang="en-GB" dirty="0"/>
              <a:t>	2023/24 uptake in East Midlands </a:t>
            </a:r>
            <a:r>
              <a:rPr lang="en-GB"/>
              <a:t>is </a:t>
            </a:r>
            <a:r>
              <a:rPr lang="en-GB" b="1"/>
              <a:t>75%.</a:t>
            </a:r>
            <a:endParaRPr lang="en-GB" b="1" dirty="0"/>
          </a:p>
          <a:p>
            <a:pPr marL="342900" indent="-342900">
              <a:buFont typeface="Arial" panose="020B0604020202020204" pitchFamily="34" charset="0"/>
              <a:buChar char="•"/>
            </a:pPr>
            <a:r>
              <a:rPr lang="en-GB" dirty="0"/>
              <a:t>By 2040, cervical cancer incidence rate below 4 per 100,000 women. </a:t>
            </a:r>
          </a:p>
          <a:p>
            <a:r>
              <a:rPr lang="en-GB" dirty="0"/>
              <a:t>	Current incidence in England is 5 per 100,000 women.</a:t>
            </a:r>
          </a:p>
        </p:txBody>
      </p:sp>
      <p:pic>
        <p:nvPicPr>
          <p:cNvPr id="1026" name="Picture 2" descr="WHO Cervical Cancer Elimination Initiative: from call to action to ...">
            <a:extLst>
              <a:ext uri="{FF2B5EF4-FFF2-40B4-BE49-F238E27FC236}">
                <a16:creationId xmlns:a16="http://schemas.microsoft.com/office/drawing/2014/main" id="{EBA8EFC1-DC5B-44E6-8CC7-78A025429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1098" y="4374037"/>
            <a:ext cx="4160879" cy="233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07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3657600" y="1216058"/>
            <a:ext cx="7862400" cy="5011941"/>
          </a:xfrm>
        </p:spPr>
        <p:txBody>
          <a:bodyPr>
            <a:normAutofit fontScale="55000" lnSpcReduction="20000"/>
          </a:bodyPr>
          <a:lstStyle/>
          <a:p>
            <a:pPr marL="12700">
              <a:lnSpc>
                <a:spcPts val="1835"/>
              </a:lnSpc>
              <a:spcBef>
                <a:spcPts val="105"/>
              </a:spcBef>
            </a:pPr>
            <a:r>
              <a:rPr lang="en-GB" sz="2400" dirty="0">
                <a:latin typeface="Arial"/>
                <a:cs typeface="Arial"/>
              </a:rPr>
              <a:t>National</a:t>
            </a:r>
            <a:r>
              <a:rPr lang="en-GB" sz="2400" spc="-75" dirty="0">
                <a:latin typeface="Arial"/>
                <a:cs typeface="Arial"/>
              </a:rPr>
              <a:t> </a:t>
            </a:r>
            <a:r>
              <a:rPr lang="en-GB" sz="2400" dirty="0">
                <a:latin typeface="Arial"/>
                <a:cs typeface="Arial"/>
              </a:rPr>
              <a:t>HPV</a:t>
            </a:r>
            <a:r>
              <a:rPr lang="en-GB" sz="2400" spc="-60" dirty="0">
                <a:latin typeface="Arial"/>
                <a:cs typeface="Arial"/>
              </a:rPr>
              <a:t> </a:t>
            </a:r>
            <a:r>
              <a:rPr lang="en-GB" sz="2400" dirty="0">
                <a:latin typeface="Arial"/>
                <a:cs typeface="Arial"/>
              </a:rPr>
              <a:t>Immunisation</a:t>
            </a:r>
            <a:r>
              <a:rPr lang="en-GB" sz="2400" spc="-60" dirty="0">
                <a:latin typeface="Arial"/>
                <a:cs typeface="Arial"/>
              </a:rPr>
              <a:t> </a:t>
            </a:r>
            <a:r>
              <a:rPr lang="en-GB" sz="2400" dirty="0">
                <a:latin typeface="Arial"/>
                <a:cs typeface="Arial"/>
              </a:rPr>
              <a:t>Programme</a:t>
            </a:r>
            <a:r>
              <a:rPr lang="en-GB" sz="2400" spc="-60" dirty="0">
                <a:latin typeface="Arial"/>
                <a:cs typeface="Arial"/>
              </a:rPr>
              <a:t> </a:t>
            </a:r>
            <a:r>
              <a:rPr lang="en-GB" sz="2400" dirty="0">
                <a:latin typeface="Arial"/>
                <a:cs typeface="Arial"/>
              </a:rPr>
              <a:t>began</a:t>
            </a:r>
            <a:r>
              <a:rPr lang="en-GB" sz="2400" spc="-45" dirty="0">
                <a:latin typeface="Arial"/>
                <a:cs typeface="Arial"/>
              </a:rPr>
              <a:t> </a:t>
            </a:r>
            <a:r>
              <a:rPr lang="en-GB" sz="2400" dirty="0">
                <a:latin typeface="Arial"/>
                <a:cs typeface="Arial"/>
              </a:rPr>
              <a:t>throughout</a:t>
            </a:r>
            <a:r>
              <a:rPr lang="en-GB" sz="2400" spc="-50" dirty="0">
                <a:latin typeface="Arial"/>
                <a:cs typeface="Arial"/>
              </a:rPr>
              <a:t> </a:t>
            </a:r>
            <a:r>
              <a:rPr lang="en-GB" sz="2400" dirty="0">
                <a:latin typeface="Arial"/>
                <a:cs typeface="Arial"/>
              </a:rPr>
              <a:t>the</a:t>
            </a:r>
            <a:r>
              <a:rPr lang="en-GB" sz="2400" spc="-50" dirty="0">
                <a:latin typeface="Arial"/>
                <a:cs typeface="Arial"/>
              </a:rPr>
              <a:t> </a:t>
            </a:r>
            <a:r>
              <a:rPr lang="en-GB" sz="2400" spc="-25" dirty="0">
                <a:latin typeface="Arial"/>
                <a:cs typeface="Arial"/>
              </a:rPr>
              <a:t>UK</a:t>
            </a:r>
            <a:endParaRPr lang="en-GB" sz="2400" dirty="0">
              <a:latin typeface="Arial"/>
              <a:cs typeface="Arial"/>
            </a:endParaRPr>
          </a:p>
          <a:p>
            <a:pPr marL="241300" marR="5080" indent="-228600">
              <a:lnSpc>
                <a:spcPct val="120000"/>
              </a:lnSpc>
              <a:spcBef>
                <a:spcPts val="200"/>
              </a:spcBef>
              <a:buChar char="•"/>
              <a:tabLst>
                <a:tab pos="241300" algn="l"/>
              </a:tabLst>
            </a:pPr>
            <a:r>
              <a:rPr lang="en-GB" sz="2400" spc="-10" dirty="0">
                <a:latin typeface="Arial"/>
                <a:cs typeface="Arial"/>
              </a:rPr>
              <a:t>3-</a:t>
            </a:r>
            <a:r>
              <a:rPr lang="en-GB" sz="2400" dirty="0">
                <a:latin typeface="Arial"/>
                <a:cs typeface="Arial"/>
              </a:rPr>
              <a:t>dose</a:t>
            </a:r>
            <a:r>
              <a:rPr lang="en-GB" sz="2400" spc="-30" dirty="0">
                <a:latin typeface="Arial"/>
                <a:cs typeface="Arial"/>
              </a:rPr>
              <a:t> </a:t>
            </a:r>
            <a:r>
              <a:rPr lang="en-GB" sz="2400" dirty="0">
                <a:latin typeface="Arial"/>
                <a:cs typeface="Arial"/>
              </a:rPr>
              <a:t>programme</a:t>
            </a:r>
            <a:r>
              <a:rPr lang="en-GB" sz="2400" spc="-25" dirty="0">
                <a:latin typeface="Arial"/>
                <a:cs typeface="Arial"/>
              </a:rPr>
              <a:t> </a:t>
            </a:r>
            <a:r>
              <a:rPr lang="en-GB" sz="2400" dirty="0">
                <a:latin typeface="Arial"/>
                <a:cs typeface="Arial"/>
              </a:rPr>
              <a:t>(</a:t>
            </a:r>
            <a:r>
              <a:rPr lang="en-GB" sz="2400" dirty="0" err="1">
                <a:latin typeface="Arial"/>
                <a:cs typeface="Arial"/>
              </a:rPr>
              <a:t>Cervarix</a:t>
            </a:r>
            <a:r>
              <a:rPr lang="en-GB" sz="2400" dirty="0">
                <a:latin typeface="Arial"/>
                <a:cs typeface="Arial"/>
              </a:rPr>
              <a:t>®</a:t>
            </a:r>
            <a:r>
              <a:rPr lang="en-GB" sz="2400" spc="-55" dirty="0">
                <a:latin typeface="Arial"/>
                <a:cs typeface="Arial"/>
              </a:rPr>
              <a:t> </a:t>
            </a:r>
            <a:r>
              <a:rPr lang="en-GB" sz="2400" dirty="0">
                <a:latin typeface="Arial"/>
                <a:cs typeface="Arial"/>
              </a:rPr>
              <a:t>16,18)</a:t>
            </a:r>
            <a:r>
              <a:rPr lang="en-GB" sz="2400" spc="-20" dirty="0">
                <a:latin typeface="Arial"/>
                <a:cs typeface="Arial"/>
              </a:rPr>
              <a:t> </a:t>
            </a:r>
            <a:r>
              <a:rPr lang="en-GB" sz="2400" dirty="0">
                <a:latin typeface="Arial"/>
                <a:cs typeface="Arial"/>
              </a:rPr>
              <a:t>delivered</a:t>
            </a:r>
            <a:r>
              <a:rPr lang="en-GB" sz="2400" spc="-40" dirty="0">
                <a:latin typeface="Arial"/>
                <a:cs typeface="Arial"/>
              </a:rPr>
              <a:t> </a:t>
            </a:r>
            <a:r>
              <a:rPr lang="en-GB" sz="2400" dirty="0">
                <a:latin typeface="Arial"/>
                <a:cs typeface="Arial"/>
              </a:rPr>
              <a:t>mainly</a:t>
            </a:r>
            <a:r>
              <a:rPr lang="en-GB" sz="2400" spc="-50" dirty="0">
                <a:latin typeface="Arial"/>
                <a:cs typeface="Arial"/>
              </a:rPr>
              <a:t> </a:t>
            </a:r>
            <a:r>
              <a:rPr lang="en-GB" sz="2400" dirty="0">
                <a:latin typeface="Arial"/>
                <a:cs typeface="Arial"/>
              </a:rPr>
              <a:t>in</a:t>
            </a:r>
            <a:r>
              <a:rPr lang="en-GB" sz="2400" spc="-35" dirty="0">
                <a:latin typeface="Arial"/>
                <a:cs typeface="Arial"/>
              </a:rPr>
              <a:t> </a:t>
            </a:r>
            <a:r>
              <a:rPr lang="en-GB" sz="2400" dirty="0">
                <a:latin typeface="Arial"/>
                <a:cs typeface="Arial"/>
              </a:rPr>
              <a:t>schools</a:t>
            </a:r>
            <a:r>
              <a:rPr lang="en-GB" sz="2400" spc="-50" dirty="0">
                <a:latin typeface="Arial"/>
                <a:cs typeface="Arial"/>
              </a:rPr>
              <a:t> </a:t>
            </a:r>
            <a:r>
              <a:rPr lang="en-GB" sz="2400" dirty="0">
                <a:latin typeface="Arial"/>
                <a:cs typeface="Arial"/>
              </a:rPr>
              <a:t>(with</a:t>
            </a:r>
            <a:r>
              <a:rPr lang="en-GB" sz="2400" spc="-15" dirty="0">
                <a:latin typeface="Arial"/>
                <a:cs typeface="Arial"/>
              </a:rPr>
              <a:t> </a:t>
            </a:r>
            <a:r>
              <a:rPr lang="en-GB" sz="2400" dirty="0">
                <a:latin typeface="Arial"/>
                <a:cs typeface="Arial"/>
              </a:rPr>
              <a:t>GP</a:t>
            </a:r>
            <a:r>
              <a:rPr lang="en-GB" sz="2400" spc="-60" dirty="0">
                <a:latin typeface="Arial"/>
                <a:cs typeface="Arial"/>
              </a:rPr>
              <a:t> </a:t>
            </a:r>
            <a:r>
              <a:rPr lang="en-GB" sz="2400" dirty="0">
                <a:latin typeface="Arial"/>
                <a:cs typeface="Arial"/>
              </a:rPr>
              <a:t>delivery</a:t>
            </a:r>
            <a:r>
              <a:rPr lang="en-GB" sz="2400" spc="-50" dirty="0">
                <a:latin typeface="Arial"/>
                <a:cs typeface="Arial"/>
              </a:rPr>
              <a:t> </a:t>
            </a:r>
            <a:r>
              <a:rPr lang="en-GB" sz="2400" dirty="0">
                <a:latin typeface="Arial"/>
                <a:cs typeface="Arial"/>
              </a:rPr>
              <a:t>in</a:t>
            </a:r>
            <a:r>
              <a:rPr lang="en-GB" sz="2400" spc="-35" dirty="0">
                <a:latin typeface="Arial"/>
                <a:cs typeface="Arial"/>
              </a:rPr>
              <a:t> </a:t>
            </a:r>
            <a:r>
              <a:rPr lang="en-GB" sz="2400" spc="-50" dirty="0">
                <a:latin typeface="Arial"/>
                <a:cs typeface="Arial"/>
              </a:rPr>
              <a:t>a </a:t>
            </a:r>
            <a:r>
              <a:rPr lang="en-GB" sz="2400" dirty="0">
                <a:latin typeface="Arial"/>
                <a:cs typeface="Arial"/>
              </a:rPr>
              <a:t>small</a:t>
            </a:r>
            <a:r>
              <a:rPr lang="en-GB" sz="2400" spc="-35" dirty="0">
                <a:latin typeface="Arial"/>
                <a:cs typeface="Arial"/>
              </a:rPr>
              <a:t> </a:t>
            </a:r>
            <a:r>
              <a:rPr lang="en-GB" sz="2400" dirty="0">
                <a:latin typeface="Arial"/>
                <a:cs typeface="Arial"/>
              </a:rPr>
              <a:t>minority</a:t>
            </a:r>
            <a:r>
              <a:rPr lang="en-GB" sz="2400" spc="-45" dirty="0">
                <a:latin typeface="Arial"/>
                <a:cs typeface="Arial"/>
              </a:rPr>
              <a:t> </a:t>
            </a:r>
            <a:r>
              <a:rPr lang="en-GB" sz="2400" dirty="0">
                <a:latin typeface="Arial"/>
                <a:cs typeface="Arial"/>
              </a:rPr>
              <a:t>of</a:t>
            </a:r>
            <a:r>
              <a:rPr lang="en-GB" sz="2400" spc="-10" dirty="0">
                <a:latin typeface="Arial"/>
                <a:cs typeface="Arial"/>
              </a:rPr>
              <a:t> areas)</a:t>
            </a:r>
            <a:endParaRPr lang="en-GB" sz="2400" dirty="0">
              <a:latin typeface="Arial"/>
              <a:cs typeface="Arial"/>
            </a:endParaRPr>
          </a:p>
          <a:p>
            <a:pPr marL="240665" indent="-227965">
              <a:lnSpc>
                <a:spcPct val="120000"/>
              </a:lnSpc>
              <a:buChar char="•"/>
              <a:tabLst>
                <a:tab pos="240665" algn="l"/>
              </a:tabLst>
            </a:pPr>
            <a:r>
              <a:rPr lang="en-GB" sz="2400" dirty="0">
                <a:latin typeface="Arial"/>
                <a:cs typeface="Arial"/>
              </a:rPr>
              <a:t>school</a:t>
            </a:r>
            <a:r>
              <a:rPr lang="en-GB" sz="2400" spc="-70" dirty="0">
                <a:latin typeface="Arial"/>
                <a:cs typeface="Arial"/>
              </a:rPr>
              <a:t> </a:t>
            </a:r>
            <a:r>
              <a:rPr lang="en-GB" sz="2400" spc="-20" dirty="0">
                <a:latin typeface="Arial"/>
                <a:cs typeface="Arial"/>
              </a:rPr>
              <a:t>Year </a:t>
            </a:r>
            <a:r>
              <a:rPr lang="en-GB" sz="2400" dirty="0">
                <a:latin typeface="Arial"/>
                <a:cs typeface="Arial"/>
              </a:rPr>
              <a:t>8</a:t>
            </a:r>
            <a:r>
              <a:rPr lang="en-GB" sz="2400" spc="-30" dirty="0">
                <a:latin typeface="Arial"/>
                <a:cs typeface="Arial"/>
              </a:rPr>
              <a:t> </a:t>
            </a:r>
            <a:r>
              <a:rPr lang="en-GB" sz="2400" dirty="0">
                <a:latin typeface="Arial"/>
                <a:cs typeface="Arial"/>
              </a:rPr>
              <a:t>females</a:t>
            </a:r>
            <a:r>
              <a:rPr lang="en-GB" sz="2400" spc="-35" dirty="0">
                <a:latin typeface="Arial"/>
                <a:cs typeface="Arial"/>
              </a:rPr>
              <a:t> </a:t>
            </a:r>
            <a:r>
              <a:rPr lang="en-GB" sz="2400" dirty="0">
                <a:latin typeface="Arial"/>
                <a:cs typeface="Arial"/>
              </a:rPr>
              <a:t>(aged</a:t>
            </a:r>
            <a:r>
              <a:rPr lang="en-GB" sz="2400" spc="-30" dirty="0">
                <a:latin typeface="Arial"/>
                <a:cs typeface="Arial"/>
              </a:rPr>
              <a:t> </a:t>
            </a:r>
            <a:r>
              <a:rPr lang="en-GB" sz="2400" dirty="0">
                <a:latin typeface="Arial"/>
                <a:cs typeface="Arial"/>
              </a:rPr>
              <a:t>12</a:t>
            </a:r>
            <a:r>
              <a:rPr lang="en-GB" sz="2400" spc="-30" dirty="0">
                <a:latin typeface="Arial"/>
                <a:cs typeface="Arial"/>
              </a:rPr>
              <a:t> </a:t>
            </a:r>
            <a:r>
              <a:rPr lang="en-GB" sz="2400" dirty="0">
                <a:latin typeface="Arial"/>
                <a:cs typeface="Arial"/>
              </a:rPr>
              <a:t>to</a:t>
            </a:r>
            <a:r>
              <a:rPr lang="en-GB" sz="2400" spc="-20" dirty="0">
                <a:latin typeface="Arial"/>
                <a:cs typeface="Arial"/>
              </a:rPr>
              <a:t> </a:t>
            </a:r>
            <a:r>
              <a:rPr lang="en-GB" sz="2400" dirty="0">
                <a:latin typeface="Arial"/>
                <a:cs typeface="Arial"/>
              </a:rPr>
              <a:t>13</a:t>
            </a:r>
            <a:r>
              <a:rPr lang="en-GB" sz="2400" spc="-30" dirty="0">
                <a:latin typeface="Arial"/>
                <a:cs typeface="Arial"/>
              </a:rPr>
              <a:t> </a:t>
            </a:r>
            <a:r>
              <a:rPr lang="en-GB" sz="2400" spc="-10" dirty="0">
                <a:latin typeface="Arial"/>
                <a:cs typeface="Arial"/>
              </a:rPr>
              <a:t>years)</a:t>
            </a:r>
            <a:endParaRPr lang="en-GB" sz="2400" dirty="0">
              <a:latin typeface="Arial"/>
              <a:cs typeface="Arial"/>
            </a:endParaRPr>
          </a:p>
          <a:p>
            <a:pPr marL="240665" indent="-227965">
              <a:lnSpc>
                <a:spcPct val="120000"/>
              </a:lnSpc>
              <a:buChar char="•"/>
              <a:tabLst>
                <a:tab pos="240665" algn="l"/>
              </a:tabLst>
            </a:pPr>
            <a:r>
              <a:rPr lang="en-GB" sz="2400" dirty="0">
                <a:latin typeface="Arial"/>
                <a:cs typeface="Arial"/>
              </a:rPr>
              <a:t>catch</a:t>
            </a:r>
            <a:r>
              <a:rPr lang="en-GB" sz="2400" spc="-30" dirty="0">
                <a:latin typeface="Arial"/>
                <a:cs typeface="Arial"/>
              </a:rPr>
              <a:t> </a:t>
            </a:r>
            <a:r>
              <a:rPr lang="en-GB" sz="2400" dirty="0">
                <a:latin typeface="Arial"/>
                <a:cs typeface="Arial"/>
              </a:rPr>
              <a:t>up</a:t>
            </a:r>
            <a:r>
              <a:rPr lang="en-GB" sz="2400" spc="-25" dirty="0">
                <a:latin typeface="Arial"/>
                <a:cs typeface="Arial"/>
              </a:rPr>
              <a:t> </a:t>
            </a:r>
            <a:r>
              <a:rPr lang="en-GB" sz="2400" dirty="0">
                <a:latin typeface="Arial"/>
                <a:cs typeface="Arial"/>
              </a:rPr>
              <a:t>for</a:t>
            </a:r>
            <a:r>
              <a:rPr lang="en-GB" sz="2400" spc="-30" dirty="0">
                <a:latin typeface="Arial"/>
                <a:cs typeface="Arial"/>
              </a:rPr>
              <a:t> </a:t>
            </a:r>
            <a:r>
              <a:rPr lang="en-GB" sz="2400" dirty="0">
                <a:latin typeface="Arial"/>
                <a:cs typeface="Arial"/>
              </a:rPr>
              <a:t>all</a:t>
            </a:r>
            <a:r>
              <a:rPr lang="en-GB" sz="2400" spc="-35" dirty="0">
                <a:latin typeface="Arial"/>
                <a:cs typeface="Arial"/>
              </a:rPr>
              <a:t> </a:t>
            </a:r>
            <a:r>
              <a:rPr lang="en-GB" sz="2400" dirty="0">
                <a:latin typeface="Arial"/>
                <a:cs typeface="Arial"/>
              </a:rPr>
              <a:t>girls</a:t>
            </a:r>
            <a:r>
              <a:rPr lang="en-GB" sz="2400" spc="-50" dirty="0">
                <a:latin typeface="Arial"/>
                <a:cs typeface="Arial"/>
              </a:rPr>
              <a:t> </a:t>
            </a:r>
            <a:r>
              <a:rPr lang="en-GB" sz="2400" dirty="0">
                <a:latin typeface="Arial"/>
                <a:cs typeface="Arial"/>
              </a:rPr>
              <a:t>aged</a:t>
            </a:r>
            <a:r>
              <a:rPr lang="en-GB" sz="2400" spc="-25" dirty="0">
                <a:latin typeface="Arial"/>
                <a:cs typeface="Arial"/>
              </a:rPr>
              <a:t> </a:t>
            </a:r>
            <a:r>
              <a:rPr lang="en-GB" sz="2400" dirty="0">
                <a:latin typeface="Arial"/>
                <a:cs typeface="Arial"/>
              </a:rPr>
              <a:t>between 13</a:t>
            </a:r>
            <a:r>
              <a:rPr lang="en-GB" sz="2400" spc="-30" dirty="0">
                <a:latin typeface="Arial"/>
                <a:cs typeface="Arial"/>
              </a:rPr>
              <a:t> </a:t>
            </a:r>
            <a:r>
              <a:rPr lang="en-GB" sz="2400" dirty="0">
                <a:latin typeface="Arial"/>
                <a:cs typeface="Arial"/>
              </a:rPr>
              <a:t>to</a:t>
            </a:r>
            <a:r>
              <a:rPr lang="en-GB" sz="2400" spc="-25" dirty="0">
                <a:latin typeface="Arial"/>
                <a:cs typeface="Arial"/>
              </a:rPr>
              <a:t> </a:t>
            </a:r>
            <a:r>
              <a:rPr lang="en-GB" sz="2400" dirty="0">
                <a:latin typeface="Arial"/>
                <a:cs typeface="Arial"/>
              </a:rPr>
              <a:t>18</a:t>
            </a:r>
            <a:r>
              <a:rPr lang="en-GB" sz="2400" spc="-25" dirty="0">
                <a:latin typeface="Arial"/>
                <a:cs typeface="Arial"/>
              </a:rPr>
              <a:t> </a:t>
            </a:r>
            <a:r>
              <a:rPr lang="en-GB" sz="2400" spc="-10" dirty="0">
                <a:latin typeface="Arial"/>
                <a:cs typeface="Arial"/>
              </a:rPr>
              <a:t>years</a:t>
            </a:r>
            <a:endParaRPr lang="en-GB" sz="2400" dirty="0">
              <a:latin typeface="Arial"/>
              <a:cs typeface="Arial"/>
            </a:endParaRPr>
          </a:p>
          <a:p>
            <a:pPr marL="12700">
              <a:lnSpc>
                <a:spcPct val="100000"/>
              </a:lnSpc>
              <a:spcBef>
                <a:spcPts val="1225"/>
              </a:spcBef>
            </a:pPr>
            <a:r>
              <a:rPr lang="en-GB" sz="2400" dirty="0">
                <a:latin typeface="Arial"/>
                <a:cs typeface="Arial"/>
              </a:rPr>
              <a:t>Gardasil®</a:t>
            </a:r>
            <a:r>
              <a:rPr lang="en-GB" sz="2400" spc="-75" dirty="0">
                <a:latin typeface="Arial"/>
                <a:cs typeface="Arial"/>
              </a:rPr>
              <a:t> </a:t>
            </a:r>
            <a:r>
              <a:rPr lang="en-GB" sz="2400" spc="-10" dirty="0">
                <a:latin typeface="Arial"/>
                <a:cs typeface="Arial"/>
              </a:rPr>
              <a:t>(6,11,16,18)</a:t>
            </a:r>
            <a:r>
              <a:rPr lang="en-GB" sz="2400" spc="-40" dirty="0">
                <a:latin typeface="Arial"/>
                <a:cs typeface="Arial"/>
              </a:rPr>
              <a:t> </a:t>
            </a:r>
            <a:r>
              <a:rPr lang="en-GB" sz="2400" spc="-10" dirty="0">
                <a:latin typeface="Arial"/>
                <a:cs typeface="Arial"/>
              </a:rPr>
              <a:t>3-doses</a:t>
            </a:r>
            <a:endParaRPr lang="en-GB" sz="2400" dirty="0">
              <a:latin typeface="Arial"/>
              <a:cs typeface="Arial"/>
            </a:endParaRPr>
          </a:p>
          <a:p>
            <a:pPr marL="12700">
              <a:lnSpc>
                <a:spcPct val="100000"/>
              </a:lnSpc>
              <a:spcBef>
                <a:spcPts val="1225"/>
              </a:spcBef>
            </a:pPr>
            <a:r>
              <a:rPr lang="en-GB" sz="2400" dirty="0">
                <a:latin typeface="Arial"/>
                <a:cs typeface="Arial"/>
              </a:rPr>
              <a:t>move</a:t>
            </a:r>
            <a:r>
              <a:rPr lang="en-GB" sz="2400" spc="-35" dirty="0">
                <a:latin typeface="Arial"/>
                <a:cs typeface="Arial"/>
              </a:rPr>
              <a:t> </a:t>
            </a:r>
            <a:r>
              <a:rPr lang="en-GB" sz="2400" dirty="0">
                <a:latin typeface="Arial"/>
                <a:cs typeface="Arial"/>
              </a:rPr>
              <a:t>to</a:t>
            </a:r>
            <a:r>
              <a:rPr lang="en-GB" sz="2400" spc="-10" dirty="0">
                <a:latin typeface="Arial"/>
                <a:cs typeface="Arial"/>
              </a:rPr>
              <a:t> </a:t>
            </a:r>
            <a:r>
              <a:rPr lang="en-GB" sz="2400" dirty="0">
                <a:latin typeface="Arial"/>
                <a:cs typeface="Arial"/>
              </a:rPr>
              <a:t>a</a:t>
            </a:r>
            <a:r>
              <a:rPr lang="en-GB" sz="2400" spc="-15" dirty="0">
                <a:latin typeface="Arial"/>
                <a:cs typeface="Arial"/>
              </a:rPr>
              <a:t> </a:t>
            </a:r>
            <a:r>
              <a:rPr lang="en-GB" sz="2400" spc="-10" dirty="0">
                <a:latin typeface="Arial"/>
                <a:cs typeface="Arial"/>
              </a:rPr>
              <a:t>2-</a:t>
            </a:r>
            <a:r>
              <a:rPr lang="en-GB" sz="2400" dirty="0">
                <a:latin typeface="Arial"/>
                <a:cs typeface="Arial"/>
              </a:rPr>
              <a:t>dose</a:t>
            </a:r>
            <a:r>
              <a:rPr lang="en-GB" sz="2400" spc="-20" dirty="0">
                <a:latin typeface="Arial"/>
                <a:cs typeface="Arial"/>
              </a:rPr>
              <a:t> </a:t>
            </a:r>
            <a:r>
              <a:rPr lang="en-GB" sz="2400" dirty="0">
                <a:latin typeface="Arial"/>
                <a:cs typeface="Arial"/>
              </a:rPr>
              <a:t>programme</a:t>
            </a:r>
            <a:r>
              <a:rPr lang="en-GB" sz="2400" spc="-25" dirty="0">
                <a:latin typeface="Arial"/>
                <a:cs typeface="Arial"/>
              </a:rPr>
              <a:t> </a:t>
            </a:r>
            <a:r>
              <a:rPr lang="en-GB" sz="2400" dirty="0">
                <a:latin typeface="Arial"/>
                <a:cs typeface="Arial"/>
              </a:rPr>
              <a:t>min</a:t>
            </a:r>
            <a:r>
              <a:rPr lang="en-GB" sz="2400" spc="-25" dirty="0">
                <a:latin typeface="Arial"/>
                <a:cs typeface="Arial"/>
              </a:rPr>
              <a:t> </a:t>
            </a:r>
            <a:r>
              <a:rPr lang="en-GB" sz="2400" dirty="0">
                <a:latin typeface="Arial"/>
                <a:cs typeface="Arial"/>
              </a:rPr>
              <a:t>6</a:t>
            </a:r>
            <a:r>
              <a:rPr lang="en-GB" sz="2400" spc="-20" dirty="0">
                <a:latin typeface="Arial"/>
                <a:cs typeface="Arial"/>
              </a:rPr>
              <a:t> </a:t>
            </a:r>
            <a:r>
              <a:rPr lang="en-GB" sz="2400" dirty="0">
                <a:latin typeface="Arial"/>
                <a:cs typeface="Arial"/>
              </a:rPr>
              <a:t>months</a:t>
            </a:r>
            <a:r>
              <a:rPr lang="en-GB" sz="2400" spc="-25" dirty="0">
                <a:latin typeface="Arial"/>
                <a:cs typeface="Arial"/>
              </a:rPr>
              <a:t> </a:t>
            </a:r>
            <a:r>
              <a:rPr lang="en-GB" sz="2400" dirty="0">
                <a:latin typeface="Arial"/>
                <a:cs typeface="Arial"/>
              </a:rPr>
              <a:t>apart</a:t>
            </a:r>
            <a:r>
              <a:rPr lang="en-GB" sz="2400" spc="-20" dirty="0">
                <a:latin typeface="Arial"/>
                <a:cs typeface="Arial"/>
              </a:rPr>
              <a:t> </a:t>
            </a:r>
            <a:r>
              <a:rPr lang="en-GB" sz="2400" dirty="0">
                <a:latin typeface="Arial"/>
                <a:cs typeface="Arial"/>
              </a:rPr>
              <a:t>for</a:t>
            </a:r>
            <a:r>
              <a:rPr lang="en-GB" sz="2400" spc="-15" dirty="0">
                <a:latin typeface="Arial"/>
                <a:cs typeface="Arial"/>
              </a:rPr>
              <a:t> </a:t>
            </a:r>
            <a:r>
              <a:rPr lang="en-GB" sz="2400" dirty="0">
                <a:latin typeface="Arial"/>
                <a:cs typeface="Arial"/>
              </a:rPr>
              <a:t>girls</a:t>
            </a:r>
            <a:r>
              <a:rPr lang="en-GB" sz="2400" spc="-50" dirty="0">
                <a:latin typeface="Arial"/>
                <a:cs typeface="Arial"/>
              </a:rPr>
              <a:t> </a:t>
            </a:r>
            <a:r>
              <a:rPr lang="en-GB" sz="2400" dirty="0">
                <a:latin typeface="Arial"/>
                <a:cs typeface="Arial"/>
              </a:rPr>
              <a:t>starting</a:t>
            </a:r>
            <a:r>
              <a:rPr lang="en-GB" sz="2400" spc="-5" dirty="0">
                <a:latin typeface="Arial"/>
                <a:cs typeface="Arial"/>
              </a:rPr>
              <a:t> </a:t>
            </a:r>
            <a:r>
              <a:rPr lang="en-GB" sz="2400" dirty="0">
                <a:latin typeface="Arial"/>
                <a:cs typeface="Arial"/>
              </a:rPr>
              <a:t>before</a:t>
            </a:r>
            <a:r>
              <a:rPr lang="en-GB" sz="2400" spc="-20" dirty="0">
                <a:latin typeface="Arial"/>
                <a:cs typeface="Arial"/>
              </a:rPr>
              <a:t> </a:t>
            </a:r>
            <a:r>
              <a:rPr lang="en-GB" sz="2400" dirty="0">
                <a:latin typeface="Arial"/>
                <a:cs typeface="Arial"/>
              </a:rPr>
              <a:t>age</a:t>
            </a:r>
            <a:r>
              <a:rPr lang="en-GB" sz="2400" spc="-20" dirty="0">
                <a:latin typeface="Arial"/>
                <a:cs typeface="Arial"/>
              </a:rPr>
              <a:t> </a:t>
            </a:r>
            <a:r>
              <a:rPr lang="en-GB" sz="2400" dirty="0">
                <a:latin typeface="Arial"/>
                <a:cs typeface="Arial"/>
              </a:rPr>
              <a:t>15</a:t>
            </a:r>
            <a:r>
              <a:rPr lang="en-GB" sz="2400" spc="-15" dirty="0">
                <a:latin typeface="Arial"/>
                <a:cs typeface="Arial"/>
              </a:rPr>
              <a:t> </a:t>
            </a:r>
            <a:r>
              <a:rPr lang="en-GB" sz="2400" spc="-10" dirty="0">
                <a:latin typeface="Arial"/>
                <a:cs typeface="Arial"/>
              </a:rPr>
              <a:t>years</a:t>
            </a:r>
          </a:p>
          <a:p>
            <a:pPr marL="12700">
              <a:lnSpc>
                <a:spcPct val="100000"/>
              </a:lnSpc>
              <a:spcBef>
                <a:spcPts val="1225"/>
              </a:spcBef>
            </a:pPr>
            <a:r>
              <a:rPr lang="en-GB" sz="2400" dirty="0">
                <a:latin typeface="Arial"/>
                <a:cs typeface="Arial"/>
              </a:rPr>
              <a:t>after</a:t>
            </a:r>
            <a:r>
              <a:rPr lang="en-GB" sz="2400" spc="-20" dirty="0">
                <a:latin typeface="Arial"/>
                <a:cs typeface="Arial"/>
              </a:rPr>
              <a:t> </a:t>
            </a:r>
            <a:r>
              <a:rPr lang="en-GB" sz="2400" dirty="0">
                <a:latin typeface="Arial"/>
                <a:cs typeface="Arial"/>
              </a:rPr>
              <a:t>a</a:t>
            </a:r>
            <a:r>
              <a:rPr lang="en-GB" sz="2400" spc="-25" dirty="0">
                <a:latin typeface="Arial"/>
                <a:cs typeface="Arial"/>
              </a:rPr>
              <a:t> </a:t>
            </a:r>
            <a:r>
              <a:rPr lang="en-GB" sz="2400" dirty="0">
                <a:latin typeface="Arial"/>
                <a:cs typeface="Arial"/>
              </a:rPr>
              <a:t>successful</a:t>
            </a:r>
            <a:r>
              <a:rPr lang="en-GB" sz="2400" spc="-30" dirty="0">
                <a:latin typeface="Arial"/>
                <a:cs typeface="Arial"/>
              </a:rPr>
              <a:t> </a:t>
            </a:r>
            <a:r>
              <a:rPr lang="en-GB" sz="2400" dirty="0">
                <a:latin typeface="Arial"/>
                <a:cs typeface="Arial"/>
              </a:rPr>
              <a:t>pilot</a:t>
            </a:r>
            <a:r>
              <a:rPr lang="en-GB" sz="2400" spc="-40" dirty="0">
                <a:latin typeface="Arial"/>
                <a:cs typeface="Arial"/>
              </a:rPr>
              <a:t> </a:t>
            </a:r>
            <a:r>
              <a:rPr lang="en-GB" sz="2400" dirty="0">
                <a:latin typeface="Arial"/>
                <a:cs typeface="Arial"/>
              </a:rPr>
              <a:t>the</a:t>
            </a:r>
            <a:r>
              <a:rPr lang="en-GB" sz="2400" spc="-25" dirty="0">
                <a:latin typeface="Arial"/>
                <a:cs typeface="Arial"/>
              </a:rPr>
              <a:t> </a:t>
            </a:r>
            <a:r>
              <a:rPr lang="en-GB" sz="2400" dirty="0">
                <a:latin typeface="Arial"/>
                <a:cs typeface="Arial"/>
              </a:rPr>
              <a:t>vaccine</a:t>
            </a:r>
            <a:r>
              <a:rPr lang="en-GB" sz="2400" spc="-30" dirty="0">
                <a:latin typeface="Arial"/>
                <a:cs typeface="Arial"/>
              </a:rPr>
              <a:t> </a:t>
            </a:r>
            <a:r>
              <a:rPr lang="en-GB" sz="2400" dirty="0">
                <a:latin typeface="Arial"/>
                <a:cs typeface="Arial"/>
              </a:rPr>
              <a:t>was</a:t>
            </a:r>
            <a:r>
              <a:rPr lang="en-GB" sz="2400" spc="-20" dirty="0">
                <a:latin typeface="Arial"/>
                <a:cs typeface="Arial"/>
              </a:rPr>
              <a:t> </a:t>
            </a:r>
            <a:r>
              <a:rPr lang="en-GB" sz="2400" dirty="0">
                <a:latin typeface="Arial"/>
                <a:cs typeface="Arial"/>
              </a:rPr>
              <a:t>extended to</a:t>
            </a:r>
            <a:r>
              <a:rPr lang="en-GB" sz="2400" spc="-25" dirty="0">
                <a:latin typeface="Arial"/>
                <a:cs typeface="Arial"/>
              </a:rPr>
              <a:t> </a:t>
            </a:r>
            <a:r>
              <a:rPr lang="en-GB" sz="2400" dirty="0">
                <a:latin typeface="Arial"/>
                <a:cs typeface="Arial"/>
              </a:rPr>
              <a:t>GBMSM</a:t>
            </a:r>
            <a:r>
              <a:rPr lang="en-GB" sz="2400" spc="-35" dirty="0">
                <a:latin typeface="Arial"/>
                <a:cs typeface="Arial"/>
              </a:rPr>
              <a:t> </a:t>
            </a:r>
            <a:r>
              <a:rPr lang="en-GB" sz="2400" dirty="0">
                <a:latin typeface="Arial"/>
                <a:cs typeface="Arial"/>
              </a:rPr>
              <a:t>up</a:t>
            </a:r>
            <a:r>
              <a:rPr lang="en-GB" sz="2400" spc="-30" dirty="0">
                <a:latin typeface="Arial"/>
                <a:cs typeface="Arial"/>
              </a:rPr>
              <a:t> </a:t>
            </a:r>
            <a:r>
              <a:rPr lang="en-GB" sz="2400" dirty="0">
                <a:latin typeface="Arial"/>
                <a:cs typeface="Arial"/>
              </a:rPr>
              <a:t>to</a:t>
            </a:r>
            <a:r>
              <a:rPr lang="en-GB" sz="2400" spc="-25" dirty="0">
                <a:latin typeface="Arial"/>
                <a:cs typeface="Arial"/>
              </a:rPr>
              <a:t> </a:t>
            </a:r>
            <a:r>
              <a:rPr lang="en-GB" sz="2400" dirty="0">
                <a:latin typeface="Arial"/>
                <a:cs typeface="Arial"/>
              </a:rPr>
              <a:t>45</a:t>
            </a:r>
            <a:r>
              <a:rPr lang="en-GB" sz="2400" spc="-25" dirty="0">
                <a:latin typeface="Arial"/>
                <a:cs typeface="Arial"/>
              </a:rPr>
              <a:t> </a:t>
            </a:r>
            <a:r>
              <a:rPr lang="en-GB" sz="2400" dirty="0">
                <a:latin typeface="Arial"/>
                <a:cs typeface="Arial"/>
              </a:rPr>
              <a:t>years</a:t>
            </a:r>
            <a:r>
              <a:rPr lang="en-GB" sz="2400" spc="-5" dirty="0">
                <a:latin typeface="Arial"/>
                <a:cs typeface="Arial"/>
              </a:rPr>
              <a:t> </a:t>
            </a:r>
            <a:r>
              <a:rPr lang="en-GB" sz="2400" dirty="0">
                <a:latin typeface="Arial"/>
                <a:cs typeface="Arial"/>
              </a:rPr>
              <a:t>of</a:t>
            </a:r>
            <a:r>
              <a:rPr lang="en-GB" sz="2400" spc="-30" dirty="0">
                <a:latin typeface="Arial"/>
                <a:cs typeface="Arial"/>
              </a:rPr>
              <a:t> </a:t>
            </a:r>
            <a:r>
              <a:rPr lang="en-GB" sz="2400" spc="-25" dirty="0">
                <a:latin typeface="Arial"/>
                <a:cs typeface="Arial"/>
              </a:rPr>
              <a:t>age </a:t>
            </a:r>
            <a:r>
              <a:rPr lang="en-GB" sz="2400" dirty="0">
                <a:latin typeface="Arial"/>
                <a:cs typeface="Arial"/>
              </a:rPr>
              <a:t>attending</a:t>
            </a:r>
            <a:r>
              <a:rPr lang="en-GB" sz="2400" spc="-35" dirty="0">
                <a:latin typeface="Arial"/>
                <a:cs typeface="Arial"/>
              </a:rPr>
              <a:t> </a:t>
            </a:r>
            <a:r>
              <a:rPr lang="en-GB" sz="2400" dirty="0">
                <a:latin typeface="Arial"/>
                <a:cs typeface="Arial"/>
              </a:rPr>
              <a:t>local</a:t>
            </a:r>
            <a:r>
              <a:rPr lang="en-GB" sz="2400" spc="-60" dirty="0">
                <a:latin typeface="Arial"/>
                <a:cs typeface="Arial"/>
              </a:rPr>
              <a:t> </a:t>
            </a:r>
            <a:r>
              <a:rPr lang="en-GB" sz="2400" dirty="0">
                <a:latin typeface="Arial"/>
                <a:cs typeface="Arial"/>
              </a:rPr>
              <a:t>specialist</a:t>
            </a:r>
            <a:r>
              <a:rPr lang="en-GB" sz="2400" spc="-65" dirty="0">
                <a:latin typeface="Arial"/>
                <a:cs typeface="Arial"/>
              </a:rPr>
              <a:t> </a:t>
            </a:r>
            <a:r>
              <a:rPr lang="en-GB" sz="2400" dirty="0">
                <a:latin typeface="Arial"/>
                <a:cs typeface="Arial"/>
              </a:rPr>
              <a:t>Sexual</a:t>
            </a:r>
            <a:r>
              <a:rPr lang="en-GB" sz="2400" spc="-35" dirty="0">
                <a:latin typeface="Arial"/>
                <a:cs typeface="Arial"/>
              </a:rPr>
              <a:t> </a:t>
            </a:r>
            <a:r>
              <a:rPr lang="en-GB" sz="2400" dirty="0">
                <a:latin typeface="Arial"/>
                <a:cs typeface="Arial"/>
              </a:rPr>
              <a:t>Health</a:t>
            </a:r>
            <a:r>
              <a:rPr lang="en-GB" sz="2400" spc="-50" dirty="0">
                <a:latin typeface="Arial"/>
                <a:cs typeface="Arial"/>
              </a:rPr>
              <a:t> </a:t>
            </a:r>
            <a:r>
              <a:rPr lang="en-GB" sz="2400" dirty="0">
                <a:latin typeface="Arial"/>
                <a:cs typeface="Arial"/>
              </a:rPr>
              <a:t>Services</a:t>
            </a:r>
            <a:r>
              <a:rPr lang="en-GB" sz="2400" spc="-65" dirty="0">
                <a:latin typeface="Arial"/>
                <a:cs typeface="Arial"/>
              </a:rPr>
              <a:t> </a:t>
            </a:r>
            <a:r>
              <a:rPr lang="en-GB" sz="2400" dirty="0">
                <a:latin typeface="Arial"/>
                <a:cs typeface="Arial"/>
              </a:rPr>
              <a:t>and/or</a:t>
            </a:r>
            <a:r>
              <a:rPr lang="en-GB" sz="2400" spc="-35" dirty="0">
                <a:latin typeface="Arial"/>
                <a:cs typeface="Arial"/>
              </a:rPr>
              <a:t> </a:t>
            </a:r>
            <a:r>
              <a:rPr lang="en-GB" sz="2400" dirty="0">
                <a:latin typeface="Arial"/>
                <a:cs typeface="Arial"/>
              </a:rPr>
              <a:t>HIV</a:t>
            </a:r>
            <a:r>
              <a:rPr lang="en-GB" sz="2400" spc="-45" dirty="0">
                <a:latin typeface="Arial"/>
                <a:cs typeface="Arial"/>
              </a:rPr>
              <a:t> </a:t>
            </a:r>
            <a:r>
              <a:rPr lang="en-GB" sz="2400" spc="-10" dirty="0">
                <a:latin typeface="Arial"/>
                <a:cs typeface="Arial"/>
              </a:rPr>
              <a:t>clinics</a:t>
            </a:r>
            <a:endParaRPr lang="en-GB" sz="2400" dirty="0">
              <a:latin typeface="Arial"/>
              <a:cs typeface="Arial"/>
            </a:endParaRPr>
          </a:p>
          <a:p>
            <a:pPr marL="12700">
              <a:lnSpc>
                <a:spcPct val="100000"/>
              </a:lnSpc>
              <a:spcBef>
                <a:spcPts val="1225"/>
              </a:spcBef>
            </a:pPr>
            <a:r>
              <a:rPr lang="en-GB" sz="2400" dirty="0">
                <a:latin typeface="Arial"/>
                <a:cs typeface="Arial"/>
              </a:rPr>
              <a:t>the</a:t>
            </a:r>
            <a:r>
              <a:rPr lang="en-GB" sz="2400" spc="-35" dirty="0">
                <a:latin typeface="Arial"/>
                <a:cs typeface="Arial"/>
              </a:rPr>
              <a:t> </a:t>
            </a:r>
            <a:r>
              <a:rPr lang="en-GB" sz="2400" dirty="0">
                <a:latin typeface="Arial"/>
                <a:cs typeface="Arial"/>
              </a:rPr>
              <a:t>HPV</a:t>
            </a:r>
            <a:r>
              <a:rPr lang="en-GB" sz="2400" spc="-40" dirty="0">
                <a:latin typeface="Arial"/>
                <a:cs typeface="Arial"/>
              </a:rPr>
              <a:t> </a:t>
            </a:r>
            <a:r>
              <a:rPr lang="en-GB" sz="2400" dirty="0">
                <a:latin typeface="Arial"/>
                <a:cs typeface="Arial"/>
              </a:rPr>
              <a:t>adolescent</a:t>
            </a:r>
            <a:r>
              <a:rPr lang="en-GB" sz="2400" spc="-35" dirty="0">
                <a:latin typeface="Arial"/>
                <a:cs typeface="Arial"/>
              </a:rPr>
              <a:t> </a:t>
            </a:r>
            <a:r>
              <a:rPr lang="en-GB" sz="2400" dirty="0">
                <a:latin typeface="Arial"/>
                <a:cs typeface="Arial"/>
              </a:rPr>
              <a:t>programme</a:t>
            </a:r>
            <a:r>
              <a:rPr lang="en-GB" sz="2400" spc="-50" dirty="0">
                <a:latin typeface="Arial"/>
                <a:cs typeface="Arial"/>
              </a:rPr>
              <a:t> </a:t>
            </a:r>
            <a:r>
              <a:rPr lang="en-GB" sz="2400" dirty="0">
                <a:latin typeface="Arial"/>
                <a:cs typeface="Arial"/>
              </a:rPr>
              <a:t>was</a:t>
            </a:r>
            <a:r>
              <a:rPr lang="en-GB" sz="2400" spc="-25" dirty="0">
                <a:latin typeface="Arial"/>
                <a:cs typeface="Arial"/>
              </a:rPr>
              <a:t> </a:t>
            </a:r>
            <a:r>
              <a:rPr lang="en-GB" sz="2400" dirty="0">
                <a:latin typeface="Arial"/>
                <a:cs typeface="Arial"/>
              </a:rPr>
              <a:t>extended</a:t>
            </a:r>
            <a:r>
              <a:rPr lang="en-GB" sz="2400" spc="-10" dirty="0">
                <a:latin typeface="Arial"/>
                <a:cs typeface="Arial"/>
              </a:rPr>
              <a:t> </a:t>
            </a:r>
            <a:r>
              <a:rPr lang="en-GB" sz="2400" dirty="0">
                <a:latin typeface="Arial"/>
                <a:cs typeface="Arial"/>
              </a:rPr>
              <a:t>to</a:t>
            </a:r>
            <a:r>
              <a:rPr lang="en-GB" sz="2400" spc="-35" dirty="0">
                <a:latin typeface="Arial"/>
                <a:cs typeface="Arial"/>
              </a:rPr>
              <a:t> </a:t>
            </a:r>
            <a:r>
              <a:rPr lang="en-GB" sz="2400" dirty="0">
                <a:latin typeface="Arial"/>
                <a:cs typeface="Arial"/>
              </a:rPr>
              <a:t>boys</a:t>
            </a:r>
            <a:r>
              <a:rPr lang="en-GB" sz="2400" spc="-10" dirty="0">
                <a:latin typeface="Arial"/>
                <a:cs typeface="Arial"/>
              </a:rPr>
              <a:t> </a:t>
            </a:r>
            <a:r>
              <a:rPr lang="en-GB" sz="2400" dirty="0">
                <a:latin typeface="Arial"/>
                <a:cs typeface="Arial"/>
              </a:rPr>
              <a:t>as</a:t>
            </a:r>
            <a:r>
              <a:rPr lang="en-GB" sz="2400" spc="-30" dirty="0">
                <a:latin typeface="Arial"/>
                <a:cs typeface="Arial"/>
              </a:rPr>
              <a:t> </a:t>
            </a:r>
            <a:r>
              <a:rPr lang="en-GB" sz="2400" dirty="0">
                <a:latin typeface="Arial"/>
                <a:cs typeface="Arial"/>
              </a:rPr>
              <a:t>well</a:t>
            </a:r>
            <a:r>
              <a:rPr lang="en-GB" sz="2400" spc="-45" dirty="0">
                <a:latin typeface="Arial"/>
                <a:cs typeface="Arial"/>
              </a:rPr>
              <a:t> </a:t>
            </a:r>
            <a:r>
              <a:rPr lang="en-GB" sz="2400" dirty="0">
                <a:latin typeface="Arial"/>
                <a:cs typeface="Arial"/>
              </a:rPr>
              <a:t>as</a:t>
            </a:r>
            <a:r>
              <a:rPr lang="en-GB" sz="2400" spc="-35" dirty="0">
                <a:latin typeface="Arial"/>
                <a:cs typeface="Arial"/>
              </a:rPr>
              <a:t> </a:t>
            </a:r>
            <a:r>
              <a:rPr lang="en-GB" sz="2400" dirty="0">
                <a:latin typeface="Arial"/>
                <a:cs typeface="Arial"/>
              </a:rPr>
              <a:t>girls</a:t>
            </a:r>
            <a:r>
              <a:rPr lang="en-GB" sz="2400" spc="-65" dirty="0">
                <a:latin typeface="Arial"/>
                <a:cs typeface="Arial"/>
              </a:rPr>
              <a:t> </a:t>
            </a:r>
            <a:r>
              <a:rPr lang="en-GB" sz="2400" dirty="0">
                <a:latin typeface="Arial"/>
                <a:cs typeface="Arial"/>
              </a:rPr>
              <a:t>(universal</a:t>
            </a:r>
            <a:r>
              <a:rPr lang="en-GB" sz="2400" spc="-35" dirty="0">
                <a:latin typeface="Arial"/>
                <a:cs typeface="Arial"/>
              </a:rPr>
              <a:t> </a:t>
            </a:r>
            <a:r>
              <a:rPr lang="en-GB" sz="2400" spc="-10" dirty="0">
                <a:latin typeface="Arial"/>
                <a:cs typeface="Arial"/>
              </a:rPr>
              <a:t>offer)</a:t>
            </a:r>
            <a:endParaRPr lang="en-GB" sz="2400" dirty="0">
              <a:latin typeface="Arial"/>
              <a:cs typeface="Arial"/>
            </a:endParaRPr>
          </a:p>
          <a:p>
            <a:pPr marL="12700" marR="226060">
              <a:lnSpc>
                <a:spcPts val="1630"/>
              </a:lnSpc>
              <a:spcBef>
                <a:spcPts val="1620"/>
              </a:spcBef>
            </a:pPr>
            <a:r>
              <a:rPr lang="en-GB" sz="2400" dirty="0">
                <a:latin typeface="Arial"/>
                <a:cs typeface="Arial"/>
              </a:rPr>
              <a:t>move</a:t>
            </a:r>
            <a:r>
              <a:rPr lang="en-GB" sz="2400" spc="-55" dirty="0">
                <a:latin typeface="Arial"/>
                <a:cs typeface="Arial"/>
              </a:rPr>
              <a:t> </a:t>
            </a:r>
            <a:r>
              <a:rPr lang="en-GB" sz="2400" dirty="0">
                <a:latin typeface="Arial"/>
                <a:cs typeface="Arial"/>
              </a:rPr>
              <a:t>to</a:t>
            </a:r>
            <a:r>
              <a:rPr lang="en-GB" sz="2400" spc="-25" dirty="0">
                <a:latin typeface="Arial"/>
                <a:cs typeface="Arial"/>
              </a:rPr>
              <a:t> </a:t>
            </a:r>
            <a:r>
              <a:rPr lang="en-GB" sz="2400" dirty="0">
                <a:latin typeface="Arial"/>
                <a:cs typeface="Arial"/>
              </a:rPr>
              <a:t>a</a:t>
            </a:r>
            <a:r>
              <a:rPr lang="en-GB" sz="2400" spc="-35" dirty="0">
                <a:latin typeface="Arial"/>
                <a:cs typeface="Arial"/>
              </a:rPr>
              <a:t> </a:t>
            </a:r>
            <a:r>
              <a:rPr lang="en-GB" sz="2400" spc="-10" dirty="0">
                <a:latin typeface="Arial"/>
                <a:cs typeface="Arial"/>
              </a:rPr>
              <a:t>2-</a:t>
            </a:r>
            <a:r>
              <a:rPr lang="en-GB" sz="2400" dirty="0">
                <a:latin typeface="Arial"/>
                <a:cs typeface="Arial"/>
              </a:rPr>
              <a:t>dose</a:t>
            </a:r>
            <a:r>
              <a:rPr lang="en-GB" sz="2400" spc="-40" dirty="0">
                <a:latin typeface="Arial"/>
                <a:cs typeface="Arial"/>
              </a:rPr>
              <a:t> </a:t>
            </a:r>
            <a:r>
              <a:rPr lang="en-GB" sz="2400" dirty="0">
                <a:latin typeface="Arial"/>
                <a:cs typeface="Arial"/>
              </a:rPr>
              <a:t>schedule</a:t>
            </a:r>
            <a:r>
              <a:rPr lang="en-GB" sz="2400" spc="-45" dirty="0">
                <a:latin typeface="Arial"/>
                <a:cs typeface="Arial"/>
              </a:rPr>
              <a:t> </a:t>
            </a:r>
            <a:r>
              <a:rPr lang="en-GB" sz="2400" dirty="0">
                <a:latin typeface="Arial"/>
                <a:cs typeface="Arial"/>
              </a:rPr>
              <a:t>extended</a:t>
            </a:r>
            <a:r>
              <a:rPr lang="en-GB" sz="2400" spc="-15" dirty="0">
                <a:latin typeface="Arial"/>
                <a:cs typeface="Arial"/>
              </a:rPr>
              <a:t> </a:t>
            </a:r>
            <a:r>
              <a:rPr lang="en-GB" sz="2400" dirty="0">
                <a:latin typeface="Arial"/>
                <a:cs typeface="Arial"/>
              </a:rPr>
              <a:t>to</a:t>
            </a:r>
            <a:r>
              <a:rPr lang="en-GB" sz="2400" spc="-35" dirty="0">
                <a:latin typeface="Arial"/>
                <a:cs typeface="Arial"/>
              </a:rPr>
              <a:t> </a:t>
            </a:r>
            <a:r>
              <a:rPr lang="en-GB" sz="2400" dirty="0">
                <a:latin typeface="Arial"/>
                <a:cs typeface="Arial"/>
              </a:rPr>
              <a:t>all</a:t>
            </a:r>
            <a:r>
              <a:rPr lang="en-GB" sz="2400" spc="-55" dirty="0">
                <a:latin typeface="Arial"/>
                <a:cs typeface="Arial"/>
              </a:rPr>
              <a:t> </a:t>
            </a:r>
            <a:r>
              <a:rPr lang="en-GB" sz="2400" dirty="0">
                <a:latin typeface="Arial"/>
                <a:cs typeface="Arial"/>
              </a:rPr>
              <a:t>those</a:t>
            </a:r>
            <a:r>
              <a:rPr lang="en-GB" sz="2400" spc="-30" dirty="0">
                <a:latin typeface="Arial"/>
                <a:cs typeface="Arial"/>
              </a:rPr>
              <a:t> </a:t>
            </a:r>
            <a:r>
              <a:rPr lang="en-GB" sz="2400" dirty="0">
                <a:latin typeface="Arial"/>
                <a:cs typeface="Arial"/>
              </a:rPr>
              <a:t>eligible</a:t>
            </a:r>
            <a:r>
              <a:rPr lang="en-GB" sz="2400" spc="-65" dirty="0">
                <a:latin typeface="Arial"/>
                <a:cs typeface="Arial"/>
              </a:rPr>
              <a:t> </a:t>
            </a:r>
            <a:r>
              <a:rPr lang="en-GB" sz="2400" dirty="0">
                <a:latin typeface="Arial"/>
                <a:cs typeface="Arial"/>
              </a:rPr>
              <a:t>for</a:t>
            </a:r>
            <a:r>
              <a:rPr lang="en-GB" sz="2400" spc="-45" dirty="0">
                <a:latin typeface="Arial"/>
                <a:cs typeface="Arial"/>
              </a:rPr>
              <a:t> </a:t>
            </a:r>
            <a:r>
              <a:rPr lang="en-GB" sz="2400" dirty="0">
                <a:latin typeface="Arial"/>
                <a:cs typeface="Arial"/>
              </a:rPr>
              <a:t>the</a:t>
            </a:r>
            <a:r>
              <a:rPr lang="en-GB" sz="2400" spc="-25" dirty="0">
                <a:latin typeface="Arial"/>
                <a:cs typeface="Arial"/>
              </a:rPr>
              <a:t> </a:t>
            </a:r>
            <a:r>
              <a:rPr lang="en-GB" sz="2400" dirty="0">
                <a:latin typeface="Arial"/>
                <a:cs typeface="Arial"/>
              </a:rPr>
              <a:t>adolescent</a:t>
            </a:r>
            <a:r>
              <a:rPr lang="en-GB" sz="2400" spc="-45" dirty="0">
                <a:latin typeface="Arial"/>
                <a:cs typeface="Arial"/>
              </a:rPr>
              <a:t> </a:t>
            </a:r>
            <a:r>
              <a:rPr lang="en-GB" sz="2400" spc="-10" dirty="0">
                <a:latin typeface="Arial"/>
                <a:cs typeface="Arial"/>
              </a:rPr>
              <a:t>programme </a:t>
            </a:r>
            <a:r>
              <a:rPr lang="en-GB" sz="2400" dirty="0">
                <a:latin typeface="Arial"/>
                <a:cs typeface="Arial"/>
              </a:rPr>
              <a:t>and</a:t>
            </a:r>
            <a:r>
              <a:rPr lang="en-GB" sz="2400" spc="-30" dirty="0">
                <a:latin typeface="Arial"/>
                <a:cs typeface="Arial"/>
              </a:rPr>
              <a:t> </a:t>
            </a:r>
            <a:r>
              <a:rPr lang="en-GB" sz="2400" dirty="0">
                <a:latin typeface="Arial"/>
                <a:cs typeface="Arial"/>
              </a:rPr>
              <a:t>GBMSM</a:t>
            </a:r>
            <a:r>
              <a:rPr lang="en-GB" sz="2400" spc="-35" dirty="0">
                <a:latin typeface="Arial"/>
                <a:cs typeface="Arial"/>
              </a:rPr>
              <a:t> </a:t>
            </a:r>
            <a:r>
              <a:rPr lang="en-GB" sz="2400" dirty="0">
                <a:latin typeface="Arial"/>
                <a:cs typeface="Arial"/>
              </a:rPr>
              <a:t>programme</a:t>
            </a:r>
            <a:r>
              <a:rPr lang="en-GB" sz="2400" spc="-30" dirty="0">
                <a:latin typeface="Arial"/>
                <a:cs typeface="Arial"/>
              </a:rPr>
              <a:t> </a:t>
            </a:r>
            <a:r>
              <a:rPr lang="en-GB" sz="2400" dirty="0">
                <a:latin typeface="Arial"/>
                <a:cs typeface="Arial"/>
              </a:rPr>
              <a:t>except</a:t>
            </a:r>
            <a:r>
              <a:rPr lang="en-GB" sz="2400" spc="-20" dirty="0">
                <a:latin typeface="Arial"/>
                <a:cs typeface="Arial"/>
              </a:rPr>
              <a:t> </a:t>
            </a:r>
            <a:r>
              <a:rPr lang="en-GB" sz="2400" dirty="0">
                <a:latin typeface="Arial"/>
                <a:cs typeface="Arial"/>
              </a:rPr>
              <a:t>for</a:t>
            </a:r>
            <a:r>
              <a:rPr lang="en-GB" sz="2400" spc="-35" dirty="0">
                <a:latin typeface="Arial"/>
                <a:cs typeface="Arial"/>
              </a:rPr>
              <a:t> </a:t>
            </a:r>
            <a:r>
              <a:rPr lang="en-GB" sz="2400" dirty="0">
                <a:latin typeface="Arial"/>
                <a:cs typeface="Arial"/>
              </a:rPr>
              <a:t>those</a:t>
            </a:r>
            <a:r>
              <a:rPr lang="en-GB" sz="2400" spc="-15" dirty="0">
                <a:latin typeface="Arial"/>
                <a:cs typeface="Arial"/>
              </a:rPr>
              <a:t> </a:t>
            </a:r>
            <a:r>
              <a:rPr lang="en-GB" sz="2400" dirty="0">
                <a:latin typeface="Arial"/>
                <a:cs typeface="Arial"/>
              </a:rPr>
              <a:t>who</a:t>
            </a:r>
            <a:r>
              <a:rPr lang="en-GB" sz="2400" spc="-20" dirty="0">
                <a:latin typeface="Arial"/>
                <a:cs typeface="Arial"/>
              </a:rPr>
              <a:t> </a:t>
            </a:r>
            <a:r>
              <a:rPr lang="en-GB" sz="2400" dirty="0">
                <a:latin typeface="Arial"/>
                <a:cs typeface="Arial"/>
              </a:rPr>
              <a:t>are</a:t>
            </a:r>
            <a:r>
              <a:rPr lang="en-GB" sz="2400" spc="-30" dirty="0">
                <a:latin typeface="Arial"/>
                <a:cs typeface="Arial"/>
              </a:rPr>
              <a:t> </a:t>
            </a:r>
            <a:r>
              <a:rPr lang="en-GB" sz="2400" spc="-10" dirty="0">
                <a:latin typeface="Arial"/>
                <a:cs typeface="Arial"/>
              </a:rPr>
              <a:t>immunosuppressed</a:t>
            </a:r>
            <a:r>
              <a:rPr lang="en-GB" sz="2400" spc="-35" dirty="0">
                <a:latin typeface="Arial"/>
                <a:cs typeface="Arial"/>
              </a:rPr>
              <a:t> </a:t>
            </a:r>
            <a:r>
              <a:rPr lang="en-GB" sz="2400" spc="-25" dirty="0">
                <a:latin typeface="Arial"/>
                <a:cs typeface="Arial"/>
              </a:rPr>
              <a:t>or </a:t>
            </a:r>
            <a:r>
              <a:rPr lang="en-GB" sz="2400" dirty="0">
                <a:latin typeface="Arial"/>
                <a:cs typeface="Arial"/>
              </a:rPr>
              <a:t>living</a:t>
            </a:r>
            <a:r>
              <a:rPr lang="en-GB" sz="2400" spc="-55" dirty="0">
                <a:latin typeface="Arial"/>
                <a:cs typeface="Arial"/>
              </a:rPr>
              <a:t> </a:t>
            </a:r>
            <a:r>
              <a:rPr lang="en-GB" sz="2400" dirty="0">
                <a:latin typeface="Arial"/>
                <a:cs typeface="Arial"/>
              </a:rPr>
              <a:t>with</a:t>
            </a:r>
            <a:r>
              <a:rPr lang="en-GB" sz="2400" spc="-10" dirty="0">
                <a:latin typeface="Arial"/>
                <a:cs typeface="Arial"/>
              </a:rPr>
              <a:t> </a:t>
            </a:r>
            <a:r>
              <a:rPr lang="en-GB" sz="2400" dirty="0">
                <a:latin typeface="Arial"/>
                <a:cs typeface="Arial"/>
              </a:rPr>
              <a:t>HIV</a:t>
            </a:r>
            <a:r>
              <a:rPr lang="en-GB" sz="2400" spc="-25" dirty="0">
                <a:latin typeface="Arial"/>
                <a:cs typeface="Arial"/>
              </a:rPr>
              <a:t> </a:t>
            </a:r>
            <a:r>
              <a:rPr lang="en-GB" sz="2400" dirty="0">
                <a:latin typeface="Arial"/>
                <a:cs typeface="Arial"/>
              </a:rPr>
              <a:t>at</a:t>
            </a:r>
            <a:r>
              <a:rPr lang="en-GB" sz="2400" spc="-15" dirty="0">
                <a:latin typeface="Arial"/>
                <a:cs typeface="Arial"/>
              </a:rPr>
              <a:t> </a:t>
            </a:r>
            <a:r>
              <a:rPr lang="en-GB" sz="2400" dirty="0">
                <a:latin typeface="Arial"/>
                <a:cs typeface="Arial"/>
              </a:rPr>
              <a:t>the</a:t>
            </a:r>
            <a:r>
              <a:rPr lang="en-GB" sz="2400" spc="-20" dirty="0">
                <a:latin typeface="Arial"/>
                <a:cs typeface="Arial"/>
              </a:rPr>
              <a:t> </a:t>
            </a:r>
            <a:r>
              <a:rPr lang="en-GB" sz="2400" dirty="0">
                <a:latin typeface="Arial"/>
                <a:cs typeface="Arial"/>
              </a:rPr>
              <a:t>time</a:t>
            </a:r>
            <a:r>
              <a:rPr lang="en-GB" sz="2400" spc="-35" dirty="0">
                <a:latin typeface="Arial"/>
                <a:cs typeface="Arial"/>
              </a:rPr>
              <a:t> </a:t>
            </a:r>
            <a:r>
              <a:rPr lang="en-GB" sz="2400" dirty="0">
                <a:latin typeface="Arial"/>
                <a:cs typeface="Arial"/>
              </a:rPr>
              <a:t>of</a:t>
            </a:r>
            <a:r>
              <a:rPr lang="en-GB" sz="2400" spc="-15" dirty="0">
                <a:latin typeface="Arial"/>
                <a:cs typeface="Arial"/>
              </a:rPr>
              <a:t> </a:t>
            </a:r>
            <a:r>
              <a:rPr lang="en-GB" sz="2400" spc="-10" dirty="0">
                <a:latin typeface="Arial"/>
                <a:cs typeface="Arial"/>
              </a:rPr>
              <a:t>vaccination</a:t>
            </a:r>
            <a:endParaRPr lang="en-GB" sz="2400" dirty="0">
              <a:latin typeface="Arial"/>
              <a:cs typeface="Arial"/>
            </a:endParaRPr>
          </a:p>
          <a:p>
            <a:pPr marL="12700">
              <a:lnSpc>
                <a:spcPct val="100000"/>
              </a:lnSpc>
              <a:spcBef>
                <a:spcPts val="1220"/>
              </a:spcBef>
            </a:pPr>
            <a:r>
              <a:rPr lang="en-GB" sz="2400" dirty="0">
                <a:latin typeface="Arial"/>
                <a:cs typeface="Arial"/>
              </a:rPr>
              <a:t>move</a:t>
            </a:r>
            <a:r>
              <a:rPr lang="en-GB" sz="2400" spc="-40" dirty="0">
                <a:latin typeface="Arial"/>
                <a:cs typeface="Arial"/>
              </a:rPr>
              <a:t> </a:t>
            </a:r>
            <a:r>
              <a:rPr lang="en-GB" sz="2400" dirty="0">
                <a:latin typeface="Arial"/>
                <a:cs typeface="Arial"/>
              </a:rPr>
              <a:t>to</a:t>
            </a:r>
            <a:r>
              <a:rPr lang="en-GB" sz="2400" spc="-15" dirty="0">
                <a:latin typeface="Arial"/>
                <a:cs typeface="Arial"/>
              </a:rPr>
              <a:t> </a:t>
            </a:r>
            <a:r>
              <a:rPr lang="en-GB" sz="2400" dirty="0">
                <a:latin typeface="Arial"/>
                <a:cs typeface="Arial"/>
              </a:rPr>
              <a:t>Gardasil9®</a:t>
            </a:r>
            <a:r>
              <a:rPr lang="en-GB" sz="2400" spc="-40" dirty="0">
                <a:latin typeface="Arial"/>
                <a:cs typeface="Arial"/>
              </a:rPr>
              <a:t> </a:t>
            </a:r>
            <a:r>
              <a:rPr lang="en-GB" sz="2400" dirty="0">
                <a:latin typeface="Arial"/>
                <a:cs typeface="Arial"/>
              </a:rPr>
              <a:t>(6,</a:t>
            </a:r>
            <a:r>
              <a:rPr lang="en-GB" sz="2400" spc="-30" dirty="0">
                <a:latin typeface="Arial"/>
                <a:cs typeface="Arial"/>
              </a:rPr>
              <a:t> </a:t>
            </a:r>
            <a:r>
              <a:rPr lang="en-GB" sz="2400" spc="-20" dirty="0">
                <a:latin typeface="Arial"/>
                <a:cs typeface="Arial"/>
              </a:rPr>
              <a:t>11,</a:t>
            </a:r>
            <a:r>
              <a:rPr lang="en-GB" sz="2400" spc="-25" dirty="0">
                <a:latin typeface="Arial"/>
                <a:cs typeface="Arial"/>
              </a:rPr>
              <a:t> </a:t>
            </a:r>
            <a:r>
              <a:rPr lang="en-GB" sz="2400" dirty="0">
                <a:latin typeface="Arial"/>
                <a:cs typeface="Arial"/>
              </a:rPr>
              <a:t>16,</a:t>
            </a:r>
            <a:r>
              <a:rPr lang="en-GB" sz="2400" spc="-20" dirty="0">
                <a:latin typeface="Arial"/>
                <a:cs typeface="Arial"/>
              </a:rPr>
              <a:t> </a:t>
            </a:r>
            <a:r>
              <a:rPr lang="en-GB" sz="2400" dirty="0">
                <a:latin typeface="Arial"/>
                <a:cs typeface="Arial"/>
              </a:rPr>
              <a:t>18,</a:t>
            </a:r>
            <a:r>
              <a:rPr lang="en-GB" sz="2400" spc="-30" dirty="0">
                <a:latin typeface="Arial"/>
                <a:cs typeface="Arial"/>
              </a:rPr>
              <a:t> </a:t>
            </a:r>
            <a:r>
              <a:rPr lang="en-GB" sz="2400" dirty="0">
                <a:latin typeface="Arial"/>
                <a:cs typeface="Arial"/>
              </a:rPr>
              <a:t>31,</a:t>
            </a:r>
            <a:r>
              <a:rPr lang="en-GB" sz="2400" spc="-10" dirty="0">
                <a:latin typeface="Arial"/>
                <a:cs typeface="Arial"/>
              </a:rPr>
              <a:t> </a:t>
            </a:r>
            <a:r>
              <a:rPr lang="en-GB" sz="2400" dirty="0">
                <a:latin typeface="Arial"/>
                <a:cs typeface="Arial"/>
              </a:rPr>
              <a:t>33,</a:t>
            </a:r>
            <a:r>
              <a:rPr lang="en-GB" sz="2400" spc="-30" dirty="0">
                <a:latin typeface="Arial"/>
                <a:cs typeface="Arial"/>
              </a:rPr>
              <a:t> </a:t>
            </a:r>
            <a:r>
              <a:rPr lang="en-GB" sz="2400" dirty="0">
                <a:latin typeface="Arial"/>
                <a:cs typeface="Arial"/>
              </a:rPr>
              <a:t>45,</a:t>
            </a:r>
            <a:r>
              <a:rPr lang="en-GB" sz="2400" spc="-15" dirty="0">
                <a:latin typeface="Arial"/>
                <a:cs typeface="Arial"/>
              </a:rPr>
              <a:t> </a:t>
            </a:r>
            <a:r>
              <a:rPr lang="en-GB" sz="2400" dirty="0">
                <a:latin typeface="Arial"/>
                <a:cs typeface="Arial"/>
              </a:rPr>
              <a:t>52,</a:t>
            </a:r>
            <a:r>
              <a:rPr lang="en-GB" sz="2400" spc="-25" dirty="0">
                <a:latin typeface="Arial"/>
                <a:cs typeface="Arial"/>
              </a:rPr>
              <a:t> 58)</a:t>
            </a:r>
          </a:p>
          <a:p>
            <a:pPr marL="12700">
              <a:lnSpc>
                <a:spcPct val="100000"/>
              </a:lnSpc>
              <a:spcBef>
                <a:spcPts val="1220"/>
              </a:spcBef>
            </a:pPr>
            <a:r>
              <a:rPr lang="en-GB" sz="2400" dirty="0">
                <a:latin typeface="Arial"/>
                <a:cs typeface="Arial"/>
              </a:rPr>
              <a:t>move to a 1-dose schedule for the routine adolescent programme and GBMSM programme for individuals less than 25 years of age.</a:t>
            </a:r>
          </a:p>
          <a:p>
            <a:pPr>
              <a:lnSpc>
                <a:spcPct val="100000"/>
              </a:lnSpc>
              <a:spcAft>
                <a:spcPts val="1200"/>
              </a:spcAft>
              <a:buClr>
                <a:schemeClr val="accent6"/>
              </a:buClr>
            </a:pPr>
            <a:endParaRPr lang="en-GB" sz="2400" dirty="0"/>
          </a:p>
        </p:txBody>
      </p:sp>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p:txBody>
          <a:bodyPr/>
          <a:lstStyle/>
          <a:p>
            <a:r>
              <a:rPr lang="en-GB" dirty="0"/>
              <a:t>HPV Vaccination programme in England over time </a:t>
            </a:r>
            <a:endParaRPr lang="en-GB" spc="-40" dirty="0"/>
          </a:p>
        </p:txBody>
      </p:sp>
      <p:sp>
        <p:nvSpPr>
          <p:cNvPr id="4" name="object 2">
            <a:extLst>
              <a:ext uri="{FF2B5EF4-FFF2-40B4-BE49-F238E27FC236}">
                <a16:creationId xmlns:a16="http://schemas.microsoft.com/office/drawing/2014/main" id="{0463343A-847C-5426-73BC-D673CAEFAF72}"/>
              </a:ext>
            </a:extLst>
          </p:cNvPr>
          <p:cNvSpPr txBox="1"/>
          <p:nvPr/>
        </p:nvSpPr>
        <p:spPr>
          <a:xfrm>
            <a:off x="672000" y="1216058"/>
            <a:ext cx="1684655" cy="285115"/>
          </a:xfrm>
          <a:prstGeom prst="rect">
            <a:avLst/>
          </a:prstGeom>
        </p:spPr>
        <p:txBody>
          <a:bodyPr vert="horz" wrap="square" lIns="0" tIns="13335" rIns="0" bIns="0" rtlCol="0">
            <a:spAutoFit/>
          </a:bodyPr>
          <a:lstStyle/>
          <a:p>
            <a:pPr marL="12700">
              <a:lnSpc>
                <a:spcPct val="100000"/>
              </a:lnSpc>
              <a:spcBef>
                <a:spcPts val="105"/>
              </a:spcBef>
            </a:pPr>
            <a:r>
              <a:rPr sz="1700" b="1" dirty="0">
                <a:latin typeface="Arial"/>
                <a:cs typeface="Arial"/>
              </a:rPr>
              <a:t>September</a:t>
            </a:r>
            <a:r>
              <a:rPr sz="1700" b="1" spc="-40" dirty="0">
                <a:latin typeface="Arial"/>
                <a:cs typeface="Arial"/>
              </a:rPr>
              <a:t> </a:t>
            </a:r>
            <a:r>
              <a:rPr sz="1700" b="1" spc="-20" dirty="0">
                <a:latin typeface="Arial"/>
                <a:cs typeface="Arial"/>
              </a:rPr>
              <a:t>2008</a:t>
            </a:r>
            <a:endParaRPr sz="1700" dirty="0">
              <a:latin typeface="Arial"/>
              <a:cs typeface="Arial"/>
            </a:endParaRPr>
          </a:p>
        </p:txBody>
      </p:sp>
      <p:sp>
        <p:nvSpPr>
          <p:cNvPr id="7" name="object 4">
            <a:extLst>
              <a:ext uri="{FF2B5EF4-FFF2-40B4-BE49-F238E27FC236}">
                <a16:creationId xmlns:a16="http://schemas.microsoft.com/office/drawing/2014/main" id="{DDD0C609-614E-FF1F-030B-35342D4CA685}"/>
              </a:ext>
            </a:extLst>
          </p:cNvPr>
          <p:cNvSpPr txBox="1"/>
          <p:nvPr/>
        </p:nvSpPr>
        <p:spPr>
          <a:xfrm>
            <a:off x="672000" y="2648167"/>
            <a:ext cx="1684655" cy="1114425"/>
          </a:xfrm>
          <a:prstGeom prst="rect">
            <a:avLst/>
          </a:prstGeom>
        </p:spPr>
        <p:txBody>
          <a:bodyPr vert="horz" wrap="square" lIns="0" tIns="13335" rIns="0" bIns="0" rtlCol="0">
            <a:spAutoFit/>
          </a:bodyPr>
          <a:lstStyle/>
          <a:p>
            <a:pPr marL="12700">
              <a:lnSpc>
                <a:spcPct val="100000"/>
              </a:lnSpc>
              <a:spcBef>
                <a:spcPts val="105"/>
              </a:spcBef>
            </a:pPr>
            <a:r>
              <a:rPr sz="1700" b="1" dirty="0">
                <a:latin typeface="Arial"/>
                <a:cs typeface="Arial"/>
              </a:rPr>
              <a:t>September</a:t>
            </a:r>
            <a:r>
              <a:rPr sz="1700" b="1" spc="-40" dirty="0">
                <a:latin typeface="Arial"/>
                <a:cs typeface="Arial"/>
              </a:rPr>
              <a:t> </a:t>
            </a:r>
            <a:r>
              <a:rPr sz="1700" b="1" spc="-20" dirty="0">
                <a:latin typeface="Arial"/>
                <a:cs typeface="Arial"/>
              </a:rPr>
              <a:t>2012</a:t>
            </a:r>
            <a:endParaRPr sz="1700" dirty="0">
              <a:latin typeface="Arial"/>
              <a:cs typeface="Arial"/>
            </a:endParaRPr>
          </a:p>
          <a:p>
            <a:pPr marL="12700">
              <a:lnSpc>
                <a:spcPct val="100000"/>
              </a:lnSpc>
              <a:spcBef>
                <a:spcPts val="1220"/>
              </a:spcBef>
            </a:pPr>
            <a:r>
              <a:rPr sz="1700" b="1" dirty="0">
                <a:latin typeface="Arial"/>
                <a:cs typeface="Arial"/>
              </a:rPr>
              <a:t>September</a:t>
            </a:r>
            <a:r>
              <a:rPr sz="1700" b="1" spc="-40" dirty="0">
                <a:latin typeface="Arial"/>
                <a:cs typeface="Arial"/>
              </a:rPr>
              <a:t> </a:t>
            </a:r>
            <a:r>
              <a:rPr sz="1700" b="1" spc="-20" dirty="0">
                <a:latin typeface="Arial"/>
                <a:cs typeface="Arial"/>
              </a:rPr>
              <a:t>2014</a:t>
            </a:r>
            <a:endParaRPr sz="1700" dirty="0">
              <a:latin typeface="Arial"/>
              <a:cs typeface="Arial"/>
            </a:endParaRPr>
          </a:p>
          <a:p>
            <a:pPr marL="12700">
              <a:lnSpc>
                <a:spcPct val="100000"/>
              </a:lnSpc>
              <a:spcBef>
                <a:spcPts val="1225"/>
              </a:spcBef>
            </a:pPr>
            <a:r>
              <a:rPr sz="1700" b="1" dirty="0">
                <a:latin typeface="Arial"/>
                <a:cs typeface="Arial"/>
              </a:rPr>
              <a:t>April</a:t>
            </a:r>
            <a:r>
              <a:rPr sz="1700" b="1" spc="-20" dirty="0">
                <a:latin typeface="Arial"/>
                <a:cs typeface="Arial"/>
              </a:rPr>
              <a:t> 2018</a:t>
            </a:r>
            <a:endParaRPr sz="1700" dirty="0">
              <a:latin typeface="Arial"/>
              <a:cs typeface="Arial"/>
            </a:endParaRPr>
          </a:p>
        </p:txBody>
      </p:sp>
      <p:sp>
        <p:nvSpPr>
          <p:cNvPr id="8" name="object 5">
            <a:extLst>
              <a:ext uri="{FF2B5EF4-FFF2-40B4-BE49-F238E27FC236}">
                <a16:creationId xmlns:a16="http://schemas.microsoft.com/office/drawing/2014/main" id="{0B48D81B-FC08-9199-E346-158D09F48E2F}"/>
              </a:ext>
            </a:extLst>
          </p:cNvPr>
          <p:cNvSpPr txBox="1"/>
          <p:nvPr/>
        </p:nvSpPr>
        <p:spPr>
          <a:xfrm>
            <a:off x="672000" y="3931218"/>
            <a:ext cx="1684655" cy="274434"/>
          </a:xfrm>
          <a:prstGeom prst="rect">
            <a:avLst/>
          </a:prstGeom>
        </p:spPr>
        <p:txBody>
          <a:bodyPr vert="horz" wrap="square" lIns="0" tIns="12700" rIns="0" bIns="0" rtlCol="0">
            <a:spAutoFit/>
          </a:bodyPr>
          <a:lstStyle/>
          <a:p>
            <a:pPr marL="12700">
              <a:lnSpc>
                <a:spcPct val="100000"/>
              </a:lnSpc>
              <a:spcBef>
                <a:spcPts val="100"/>
              </a:spcBef>
            </a:pPr>
            <a:r>
              <a:rPr sz="1700" b="1" dirty="0">
                <a:latin typeface="Arial"/>
                <a:cs typeface="Arial"/>
              </a:rPr>
              <a:t>September</a:t>
            </a:r>
            <a:r>
              <a:rPr sz="1700" b="1" spc="-40" dirty="0">
                <a:latin typeface="Arial"/>
                <a:cs typeface="Arial"/>
              </a:rPr>
              <a:t> </a:t>
            </a:r>
            <a:r>
              <a:rPr sz="1700" b="1" spc="-20" dirty="0">
                <a:latin typeface="Arial"/>
                <a:cs typeface="Arial"/>
              </a:rPr>
              <a:t>2019</a:t>
            </a:r>
            <a:endParaRPr sz="1700" dirty="0">
              <a:latin typeface="Arial"/>
              <a:cs typeface="Arial"/>
            </a:endParaRPr>
          </a:p>
        </p:txBody>
      </p:sp>
      <p:sp>
        <p:nvSpPr>
          <p:cNvPr id="9" name="object 6">
            <a:extLst>
              <a:ext uri="{FF2B5EF4-FFF2-40B4-BE49-F238E27FC236}">
                <a16:creationId xmlns:a16="http://schemas.microsoft.com/office/drawing/2014/main" id="{21167514-8912-1AB7-48A5-E693E1212671}"/>
              </a:ext>
            </a:extLst>
          </p:cNvPr>
          <p:cNvSpPr txBox="1"/>
          <p:nvPr/>
        </p:nvSpPr>
        <p:spPr>
          <a:xfrm>
            <a:off x="672000" y="5037470"/>
            <a:ext cx="1000760" cy="285115"/>
          </a:xfrm>
          <a:prstGeom prst="rect">
            <a:avLst/>
          </a:prstGeom>
        </p:spPr>
        <p:txBody>
          <a:bodyPr vert="horz" wrap="square" lIns="0" tIns="12700" rIns="0" bIns="0" rtlCol="0">
            <a:spAutoFit/>
          </a:bodyPr>
          <a:lstStyle/>
          <a:p>
            <a:pPr marL="12700">
              <a:lnSpc>
                <a:spcPct val="100000"/>
              </a:lnSpc>
              <a:spcBef>
                <a:spcPts val="100"/>
              </a:spcBef>
            </a:pPr>
            <a:r>
              <a:rPr sz="1700" b="1" dirty="0">
                <a:latin typeface="Arial"/>
                <a:cs typeface="Arial"/>
              </a:rPr>
              <a:t>July</a:t>
            </a:r>
            <a:r>
              <a:rPr sz="1700" b="1" spc="-50" dirty="0">
                <a:latin typeface="Arial"/>
                <a:cs typeface="Arial"/>
              </a:rPr>
              <a:t> </a:t>
            </a:r>
            <a:r>
              <a:rPr sz="1700" b="1" spc="-20" dirty="0">
                <a:latin typeface="Arial"/>
                <a:cs typeface="Arial"/>
              </a:rPr>
              <a:t>2022</a:t>
            </a:r>
            <a:endParaRPr sz="1700" dirty="0">
              <a:latin typeface="Arial"/>
              <a:cs typeface="Arial"/>
            </a:endParaRPr>
          </a:p>
        </p:txBody>
      </p:sp>
      <p:sp>
        <p:nvSpPr>
          <p:cNvPr id="11" name="object 5">
            <a:extLst>
              <a:ext uri="{FF2B5EF4-FFF2-40B4-BE49-F238E27FC236}">
                <a16:creationId xmlns:a16="http://schemas.microsoft.com/office/drawing/2014/main" id="{B5C92A30-D9D8-B783-ACC5-56FACCEA97D0}"/>
              </a:ext>
            </a:extLst>
          </p:cNvPr>
          <p:cNvSpPr txBox="1"/>
          <p:nvPr/>
        </p:nvSpPr>
        <p:spPr>
          <a:xfrm>
            <a:off x="672000" y="4440867"/>
            <a:ext cx="1684655" cy="274434"/>
          </a:xfrm>
          <a:prstGeom prst="rect">
            <a:avLst/>
          </a:prstGeom>
        </p:spPr>
        <p:txBody>
          <a:bodyPr vert="horz" wrap="square" lIns="0" tIns="12700" rIns="0" bIns="0" rtlCol="0">
            <a:spAutoFit/>
          </a:bodyPr>
          <a:lstStyle/>
          <a:p>
            <a:pPr marL="12700">
              <a:lnSpc>
                <a:spcPct val="100000"/>
              </a:lnSpc>
              <a:spcBef>
                <a:spcPts val="100"/>
              </a:spcBef>
            </a:pPr>
            <a:r>
              <a:rPr lang="en-GB" sz="1700" b="1" dirty="0">
                <a:latin typeface="Arial"/>
                <a:cs typeface="Arial"/>
              </a:rPr>
              <a:t>April 2022</a:t>
            </a:r>
            <a:endParaRPr sz="1700" dirty="0">
              <a:latin typeface="Arial"/>
              <a:cs typeface="Arial"/>
            </a:endParaRPr>
          </a:p>
        </p:txBody>
      </p:sp>
      <p:sp>
        <p:nvSpPr>
          <p:cNvPr id="12" name="object 6">
            <a:extLst>
              <a:ext uri="{FF2B5EF4-FFF2-40B4-BE49-F238E27FC236}">
                <a16:creationId xmlns:a16="http://schemas.microsoft.com/office/drawing/2014/main" id="{21366D9A-6BEF-46EC-B680-DDFF971E0E6E}"/>
              </a:ext>
            </a:extLst>
          </p:cNvPr>
          <p:cNvSpPr txBox="1"/>
          <p:nvPr/>
        </p:nvSpPr>
        <p:spPr>
          <a:xfrm>
            <a:off x="671999" y="5499384"/>
            <a:ext cx="1760115" cy="274434"/>
          </a:xfrm>
          <a:prstGeom prst="rect">
            <a:avLst/>
          </a:prstGeom>
        </p:spPr>
        <p:txBody>
          <a:bodyPr vert="horz" wrap="square" lIns="0" tIns="12700" rIns="0" bIns="0" rtlCol="0">
            <a:spAutoFit/>
          </a:bodyPr>
          <a:lstStyle/>
          <a:p>
            <a:pPr marL="12700">
              <a:lnSpc>
                <a:spcPct val="100000"/>
              </a:lnSpc>
              <a:spcBef>
                <a:spcPts val="100"/>
              </a:spcBef>
            </a:pPr>
            <a:r>
              <a:rPr lang="en-GB" sz="1700" b="1" dirty="0">
                <a:latin typeface="Arial"/>
                <a:cs typeface="Arial"/>
              </a:rPr>
              <a:t>September 2023</a:t>
            </a:r>
            <a:endParaRPr sz="1700" dirty="0">
              <a:latin typeface="Arial"/>
              <a:cs typeface="Arial"/>
            </a:endParaRPr>
          </a:p>
        </p:txBody>
      </p:sp>
    </p:spTree>
    <p:extLst>
      <p:ext uri="{BB962C8B-B14F-4D97-AF65-F5344CB8AC3E}">
        <p14:creationId xmlns:p14="http://schemas.microsoft.com/office/powerpoint/2010/main" val="228214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577FB-FC46-0DB4-42DF-2E56423BBF6C}"/>
              </a:ext>
            </a:extLst>
          </p:cNvPr>
          <p:cNvSpPr>
            <a:spLocks noGrp="1"/>
          </p:cNvSpPr>
          <p:nvPr>
            <p:ph type="title"/>
          </p:nvPr>
        </p:nvSpPr>
        <p:spPr/>
        <p:txBody>
          <a:bodyPr/>
          <a:lstStyle/>
          <a:p>
            <a:r>
              <a:rPr lang="en-GB" dirty="0"/>
              <a:t>Current HPV Vaccination Schedule</a:t>
            </a:r>
          </a:p>
        </p:txBody>
      </p:sp>
      <p:graphicFrame>
        <p:nvGraphicFramePr>
          <p:cNvPr id="7" name="Content Placeholder 6">
            <a:extLst>
              <a:ext uri="{FF2B5EF4-FFF2-40B4-BE49-F238E27FC236}">
                <a16:creationId xmlns:a16="http://schemas.microsoft.com/office/drawing/2014/main" id="{4A952374-4C0B-CA26-9EE1-C076E1200C59}"/>
              </a:ext>
            </a:extLst>
          </p:cNvPr>
          <p:cNvGraphicFramePr>
            <a:graphicFrameLocks noGrp="1"/>
          </p:cNvGraphicFramePr>
          <p:nvPr>
            <p:ph idx="1"/>
          </p:nvPr>
        </p:nvGraphicFramePr>
        <p:xfrm>
          <a:off x="375138" y="1371488"/>
          <a:ext cx="10173944" cy="3285599"/>
        </p:xfrm>
        <a:graphic>
          <a:graphicData uri="http://schemas.openxmlformats.org/drawingml/2006/table">
            <a:tbl>
              <a:tblPr/>
              <a:tblGrid>
                <a:gridCol w="1673198">
                  <a:extLst>
                    <a:ext uri="{9D8B030D-6E8A-4147-A177-3AD203B41FA5}">
                      <a16:colId xmlns:a16="http://schemas.microsoft.com/office/drawing/2014/main" val="2637879584"/>
                    </a:ext>
                  </a:extLst>
                </a:gridCol>
                <a:gridCol w="4716398">
                  <a:extLst>
                    <a:ext uri="{9D8B030D-6E8A-4147-A177-3AD203B41FA5}">
                      <a16:colId xmlns:a16="http://schemas.microsoft.com/office/drawing/2014/main" val="2457311353"/>
                    </a:ext>
                  </a:extLst>
                </a:gridCol>
                <a:gridCol w="3784348">
                  <a:extLst>
                    <a:ext uri="{9D8B030D-6E8A-4147-A177-3AD203B41FA5}">
                      <a16:colId xmlns:a16="http://schemas.microsoft.com/office/drawing/2014/main" val="1962423833"/>
                    </a:ext>
                  </a:extLst>
                </a:gridCol>
              </a:tblGrid>
              <a:tr h="320135">
                <a:tc>
                  <a:txBody>
                    <a:bodyPr/>
                    <a:lstStyle/>
                    <a:p>
                      <a:pPr algn="l" fontAlgn="auto">
                        <a:lnSpc>
                          <a:spcPts val="1650"/>
                        </a:lnSpc>
                        <a:buNone/>
                      </a:pPr>
                      <a:r>
                        <a:rPr lang="en-GB" sz="1200" b="1" i="0">
                          <a:solidFill>
                            <a:srgbClr val="231F20"/>
                          </a:solidFill>
                          <a:effectLst/>
                          <a:latin typeface="Arial" panose="020B0604020202020204" pitchFamily="34" charset="0"/>
                        </a:rPr>
                        <a:t>​</a:t>
                      </a:r>
                    </a:p>
                  </a:txBody>
                  <a:tcPr marL="80876" marR="80876" marT="40438" marB="40438"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5B9BD5"/>
                    </a:solidFill>
                  </a:tcPr>
                </a:tc>
                <a:tc>
                  <a:txBody>
                    <a:bodyPr/>
                    <a:lstStyle/>
                    <a:p>
                      <a:pPr algn="l" fontAlgn="base">
                        <a:lnSpc>
                          <a:spcPts val="1650"/>
                        </a:lnSpc>
                        <a:buNone/>
                      </a:pPr>
                      <a:r>
                        <a:rPr lang="en-GB" sz="1200" b="1" i="0" dirty="0">
                          <a:solidFill>
                            <a:srgbClr val="231F20"/>
                          </a:solidFill>
                          <a:effectLst/>
                          <a:latin typeface="Arial" panose="020B0604020202020204" pitchFamily="34" charset="0"/>
                        </a:rPr>
                        <a:t>Eligible population​</a:t>
                      </a:r>
                      <a:endParaRPr lang="en-GB" sz="1600" b="1" i="0" dirty="0">
                        <a:solidFill>
                          <a:srgbClr val="231F20"/>
                        </a:solidFill>
                        <a:effectLst/>
                      </a:endParaRPr>
                    </a:p>
                  </a:txBody>
                  <a:tcPr marL="80876" marR="80876" marT="40438" marB="40438"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5B9BD5"/>
                    </a:solidFill>
                  </a:tcPr>
                </a:tc>
                <a:tc>
                  <a:txBody>
                    <a:bodyPr/>
                    <a:lstStyle/>
                    <a:p>
                      <a:pPr algn="l" fontAlgn="base">
                        <a:lnSpc>
                          <a:spcPts val="1650"/>
                        </a:lnSpc>
                        <a:buNone/>
                      </a:pPr>
                      <a:r>
                        <a:rPr lang="en-GB" sz="1200" b="1" i="0">
                          <a:solidFill>
                            <a:srgbClr val="231F20"/>
                          </a:solidFill>
                          <a:effectLst/>
                          <a:latin typeface="Arial" panose="020B0604020202020204" pitchFamily="34" charset="0"/>
                        </a:rPr>
                        <a:t>Where to get the vaccine​</a:t>
                      </a:r>
                      <a:endParaRPr lang="en-GB" sz="1600" b="1" i="0">
                        <a:solidFill>
                          <a:srgbClr val="231F20"/>
                        </a:solidFill>
                        <a:effectLst/>
                      </a:endParaRPr>
                    </a:p>
                  </a:txBody>
                  <a:tcPr marL="80876" marR="80876" marT="40438" marB="40438"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5B9BD5"/>
                    </a:solidFill>
                  </a:tcPr>
                </a:tc>
                <a:extLst>
                  <a:ext uri="{0D108BD9-81ED-4DB2-BD59-A6C34878D82A}">
                    <a16:rowId xmlns:a16="http://schemas.microsoft.com/office/drawing/2014/main" val="3323416614"/>
                  </a:ext>
                </a:extLst>
              </a:tr>
              <a:tr h="724517">
                <a:tc>
                  <a:txBody>
                    <a:bodyPr/>
                    <a:lstStyle/>
                    <a:p>
                      <a:pPr algn="l" fontAlgn="base">
                        <a:lnSpc>
                          <a:spcPts val="1650"/>
                        </a:lnSpc>
                        <a:buNone/>
                      </a:pPr>
                      <a:r>
                        <a:rPr lang="en-GB" sz="1200" b="0" i="0">
                          <a:solidFill>
                            <a:srgbClr val="231F20"/>
                          </a:solidFill>
                          <a:effectLst/>
                          <a:latin typeface="Arial" panose="020B0604020202020204" pitchFamily="34" charset="0"/>
                        </a:rPr>
                        <a:t>Cohort 1</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700" cap="flat" cmpd="sng" algn="ctr">
                      <a:solidFill>
                        <a:srgbClr val="231F20"/>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tc>
                  <a:txBody>
                    <a:bodyPr/>
                    <a:lstStyle/>
                    <a:p>
                      <a:pPr algn="l" fontAlgn="base">
                        <a:lnSpc>
                          <a:spcPts val="1650"/>
                        </a:lnSpc>
                        <a:buNone/>
                      </a:pPr>
                      <a:r>
                        <a:rPr lang="en-GB" sz="1200" b="0" i="0">
                          <a:solidFill>
                            <a:srgbClr val="231F20"/>
                          </a:solidFill>
                          <a:effectLst/>
                          <a:latin typeface="Arial" panose="020B0604020202020204" pitchFamily="34" charset="0"/>
                        </a:rPr>
                        <a:t>Children aged 12 to 13 (school year 8)</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700" cap="flat" cmpd="sng" algn="ctr">
                      <a:solidFill>
                        <a:srgbClr val="231F20"/>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tc>
                  <a:txBody>
                    <a:bodyPr/>
                    <a:lstStyle/>
                    <a:p>
                      <a:pPr algn="l" fontAlgn="base">
                        <a:lnSpc>
                          <a:spcPts val="1650"/>
                        </a:lnSpc>
                        <a:buNone/>
                      </a:pPr>
                      <a:r>
                        <a:rPr lang="en-GB" sz="1200" b="0" i="0">
                          <a:solidFill>
                            <a:srgbClr val="231F20"/>
                          </a:solidFill>
                          <a:effectLst/>
                          <a:latin typeface="Arial" panose="020B0604020202020204" pitchFamily="34" charset="0"/>
                        </a:rPr>
                        <a:t>Secondary school (or community clinics for those not in school)</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700" cap="flat" cmpd="sng" algn="ctr">
                      <a:solidFill>
                        <a:srgbClr val="231F20"/>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785282983"/>
                  </a:ext>
                </a:extLst>
              </a:tr>
              <a:tr h="960406">
                <a:tc>
                  <a:txBody>
                    <a:bodyPr/>
                    <a:lstStyle/>
                    <a:p>
                      <a:pPr algn="l" fontAlgn="base">
                        <a:lnSpc>
                          <a:spcPts val="1650"/>
                        </a:lnSpc>
                        <a:buNone/>
                      </a:pPr>
                      <a:r>
                        <a:rPr lang="en-GB" sz="1200" b="0" i="0">
                          <a:solidFill>
                            <a:srgbClr val="231F20"/>
                          </a:solidFill>
                          <a:effectLst/>
                          <a:latin typeface="Arial" panose="020B0604020202020204" pitchFamily="34" charset="0"/>
                        </a:rPr>
                        <a:t>Cohort 2</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EAEFF7"/>
                    </a:solidFill>
                  </a:tcPr>
                </a:tc>
                <a:tc>
                  <a:txBody>
                    <a:bodyPr/>
                    <a:lstStyle/>
                    <a:p>
                      <a:pPr algn="l" fontAlgn="base">
                        <a:lnSpc>
                          <a:spcPts val="1650"/>
                        </a:lnSpc>
                        <a:buNone/>
                      </a:pPr>
                      <a:r>
                        <a:rPr lang="en-GB" sz="1200" b="0" i="0">
                          <a:solidFill>
                            <a:srgbClr val="231F20"/>
                          </a:solidFill>
                          <a:effectLst/>
                          <a:latin typeface="Arial" panose="020B0604020202020204" pitchFamily="34" charset="0"/>
                        </a:rPr>
                        <a:t>Girls aged 14 up to their 25</a:t>
                      </a:r>
                      <a:r>
                        <a:rPr lang="en-GB" sz="800" b="0" i="0" baseline="30000">
                          <a:solidFill>
                            <a:srgbClr val="231F20"/>
                          </a:solidFill>
                          <a:effectLst/>
                          <a:latin typeface="Arial" panose="020B0604020202020204" pitchFamily="34" charset="0"/>
                        </a:rPr>
                        <a:t>th</a:t>
                      </a:r>
                      <a:r>
                        <a:rPr lang="en-GB" sz="1200" b="0" i="0">
                          <a:solidFill>
                            <a:srgbClr val="231F20"/>
                          </a:solidFill>
                          <a:effectLst/>
                          <a:latin typeface="Arial" panose="020B0604020202020204" pitchFamily="34" charset="0"/>
                        </a:rPr>
                        <a:t> birthday and boys born after 1 September 2006 up to their 25</a:t>
                      </a:r>
                      <a:r>
                        <a:rPr lang="en-GB" sz="800" b="0" i="0" baseline="30000">
                          <a:solidFill>
                            <a:srgbClr val="231F20"/>
                          </a:solidFill>
                          <a:effectLst/>
                          <a:latin typeface="Arial" panose="020B0604020202020204" pitchFamily="34" charset="0"/>
                        </a:rPr>
                        <a:t>th</a:t>
                      </a:r>
                      <a:r>
                        <a:rPr lang="en-GB" sz="1200" b="0" i="0">
                          <a:solidFill>
                            <a:srgbClr val="231F20"/>
                          </a:solidFill>
                          <a:effectLst/>
                          <a:latin typeface="Arial" panose="020B0604020202020204" pitchFamily="34" charset="0"/>
                        </a:rPr>
                        <a:t> birthday who missed having the vaccine at school</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EAEFF7"/>
                    </a:solidFill>
                  </a:tcPr>
                </a:tc>
                <a:tc>
                  <a:txBody>
                    <a:bodyPr/>
                    <a:lstStyle/>
                    <a:p>
                      <a:pPr algn="l" fontAlgn="base">
                        <a:lnSpc>
                          <a:spcPts val="1650"/>
                        </a:lnSpc>
                        <a:buNone/>
                      </a:pPr>
                      <a:r>
                        <a:rPr lang="en-GB" sz="1200" b="0" i="0" dirty="0">
                          <a:solidFill>
                            <a:srgbClr val="231F20"/>
                          </a:solidFill>
                          <a:effectLst/>
                          <a:latin typeface="Arial" panose="020B0604020202020204" pitchFamily="34" charset="0"/>
                        </a:rPr>
                        <a:t>Via the school nurse, school vaccination team (up to the age of 16 years) or </a:t>
                      </a:r>
                      <a:r>
                        <a:rPr lang="en-GB" sz="1200" b="1" i="0" dirty="0">
                          <a:solidFill>
                            <a:srgbClr val="231F20"/>
                          </a:solidFill>
                          <a:effectLst/>
                          <a:latin typeface="Arial" panose="020B0604020202020204" pitchFamily="34" charset="0"/>
                        </a:rPr>
                        <a:t>GP surgery (post 16 years)</a:t>
                      </a:r>
                      <a:endParaRPr lang="en-GB" sz="1600" b="0" i="0" dirty="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2451070416"/>
                  </a:ext>
                </a:extLst>
              </a:tr>
              <a:tr h="1280541">
                <a:tc>
                  <a:txBody>
                    <a:bodyPr/>
                    <a:lstStyle/>
                    <a:p>
                      <a:pPr algn="l" fontAlgn="base">
                        <a:lnSpc>
                          <a:spcPts val="1650"/>
                        </a:lnSpc>
                        <a:buNone/>
                      </a:pPr>
                      <a:r>
                        <a:rPr lang="en-GB" sz="1200" b="0" i="0">
                          <a:solidFill>
                            <a:srgbClr val="231F20"/>
                          </a:solidFill>
                          <a:effectLst/>
                          <a:latin typeface="Arial" panose="020B0604020202020204" pitchFamily="34" charset="0"/>
                        </a:rPr>
                        <a:t>Cohort 3</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tc>
                  <a:txBody>
                    <a:bodyPr/>
                    <a:lstStyle/>
                    <a:p>
                      <a:pPr algn="l" fontAlgn="base">
                        <a:lnSpc>
                          <a:spcPts val="1650"/>
                        </a:lnSpc>
                        <a:buNone/>
                      </a:pPr>
                      <a:r>
                        <a:rPr lang="en-GB" sz="1200" b="0" i="0">
                          <a:solidFill>
                            <a:srgbClr val="231F20"/>
                          </a:solidFill>
                          <a:effectLst/>
                          <a:latin typeface="Arial" panose="020B0604020202020204" pitchFamily="34" charset="0"/>
                        </a:rPr>
                        <a:t>Gay, bisexual and other men who have sex with men (GBMSM) and other at-risk individuals (up to 46th birthday) not previously vaccinated</a:t>
                      </a:r>
                      <a:r>
                        <a:rPr lang="en-GB" sz="1200" b="0" i="0">
                          <a:solidFill>
                            <a:srgbClr val="FFFFFF"/>
                          </a:solidFill>
                          <a:effectLst/>
                          <a:latin typeface="Arial" panose="020B0604020202020204" pitchFamily="34" charset="0"/>
                        </a:rPr>
                        <a:t>​</a:t>
                      </a:r>
                      <a:endParaRPr lang="en-GB" sz="1600" b="0" i="0">
                        <a:solidFill>
                          <a:srgbClr val="FFFFFF"/>
                        </a:solidFill>
                        <a:effectLst/>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tc>
                  <a:txBody>
                    <a:bodyPr/>
                    <a:lstStyle/>
                    <a:p>
                      <a:pPr algn="l" fontAlgn="auto">
                        <a:lnSpc>
                          <a:spcPts val="1650"/>
                        </a:lnSpc>
                        <a:buNone/>
                      </a:pPr>
                      <a:r>
                        <a:rPr lang="en-GB" sz="1200" b="0" i="0" u="sng" strike="noStrike" dirty="0">
                          <a:solidFill>
                            <a:srgbClr val="005EB8"/>
                          </a:solidFill>
                          <a:effectLst/>
                          <a:latin typeface="Arial" panose="020B0604020202020204" pitchFamily="34" charset="0"/>
                          <a:hlinkClick r:id="rId3"/>
                        </a:rPr>
                        <a:t>Sexual health clinic</a:t>
                      </a:r>
                      <a:r>
                        <a:rPr lang="en-GB" sz="1200" b="0" i="0" dirty="0">
                          <a:solidFill>
                            <a:srgbClr val="0E0E0E"/>
                          </a:solidFill>
                          <a:effectLst/>
                          <a:latin typeface="Arial" panose="020B0604020202020204" pitchFamily="34" charset="0"/>
                        </a:rPr>
                        <a:t> or HIV clinic</a:t>
                      </a:r>
                      <a:r>
                        <a:rPr lang="en-GB" sz="1200" b="0" i="0" dirty="0">
                          <a:solidFill>
                            <a:srgbClr val="FFFFFF"/>
                          </a:solidFill>
                          <a:effectLst/>
                          <a:latin typeface="Arial" panose="020B0604020202020204" pitchFamily="34" charset="0"/>
                        </a:rPr>
                        <a:t>​</a:t>
                      </a:r>
                      <a:endParaRPr lang="en-GB" sz="1200" b="0" i="0" dirty="0">
                        <a:solidFill>
                          <a:srgbClr val="FFFFFF"/>
                        </a:solidFill>
                        <a:effectLst/>
                        <a:latin typeface="Calibri" panose="020F0502020204030204" pitchFamily="34" charset="0"/>
                      </a:endParaRPr>
                    </a:p>
                  </a:txBody>
                  <a:tcPr marL="80876" marR="80876" marT="40438" marB="40438" anchor="ctr">
                    <a:lnL w="12059" cap="flat" cmpd="sng" algn="ctr">
                      <a:solidFill>
                        <a:srgbClr val="FFFFFF"/>
                      </a:solidFill>
                      <a:prstDash val="solid"/>
                      <a:round/>
                      <a:headEnd type="none" w="med" len="med"/>
                      <a:tailEnd type="none" w="med" len="med"/>
                    </a:lnL>
                    <a:lnR w="12059" cap="flat" cmpd="sng" algn="ctr">
                      <a:solidFill>
                        <a:srgbClr val="FFFFFF"/>
                      </a:solidFill>
                      <a:prstDash val="solid"/>
                      <a:round/>
                      <a:headEnd type="none" w="med" len="med"/>
                      <a:tailEnd type="none" w="med" len="med"/>
                    </a:lnR>
                    <a:lnT w="12059" cap="flat" cmpd="sng" algn="ctr">
                      <a:solidFill>
                        <a:srgbClr val="FFFFFF"/>
                      </a:solidFill>
                      <a:prstDash val="solid"/>
                      <a:round/>
                      <a:headEnd type="none" w="med" len="med"/>
                      <a:tailEnd type="none" w="med" len="med"/>
                    </a:lnT>
                    <a:lnB w="12059"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49370174"/>
                  </a:ext>
                </a:extLst>
              </a:tr>
            </a:tbl>
          </a:graphicData>
        </a:graphic>
      </p:graphicFrame>
      <p:sp>
        <p:nvSpPr>
          <p:cNvPr id="8" name="Rectangle 2">
            <a:extLst>
              <a:ext uri="{FF2B5EF4-FFF2-40B4-BE49-F238E27FC236}">
                <a16:creationId xmlns:a16="http://schemas.microsoft.com/office/drawing/2014/main" id="{BE16051F-262C-BCD1-3FDE-37B9F7001BE1}"/>
              </a:ext>
            </a:extLst>
          </p:cNvPr>
          <p:cNvSpPr>
            <a:spLocks noChangeArrowheads="1"/>
          </p:cNvSpPr>
          <p:nvPr/>
        </p:nvSpPr>
        <p:spPr bwMode="auto">
          <a:xfrm>
            <a:off x="-1" y="-323165"/>
            <a:ext cx="162512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D72730E5-ABEE-3FFF-F8F6-D16A7DEC7F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7215" y="4657087"/>
            <a:ext cx="5149516" cy="2082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116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2335</Words>
  <Application>Microsoft Office PowerPoint</Application>
  <PresentationFormat>Widescreen</PresentationFormat>
  <Paragraphs>333</Paragraphs>
  <Slides>31</Slides>
  <Notes>17</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31</vt:i4>
      </vt:variant>
    </vt:vector>
  </HeadingPairs>
  <TitlesOfParts>
    <vt:vector size="42" baseType="lpstr">
      <vt:lpstr>Aptos</vt:lpstr>
      <vt:lpstr>Aptos Display</vt:lpstr>
      <vt:lpstr>Aptos Narrow</vt:lpstr>
      <vt:lpstr>Arial</vt:lpstr>
      <vt:lpstr>Calibri</vt:lpstr>
      <vt:lpstr>Times New Roman</vt:lpstr>
      <vt:lpstr>Wingdings</vt:lpstr>
      <vt:lpstr>Office Theme</vt:lpstr>
      <vt:lpstr>NHSD-Refresh-Theme-NOV1120B</vt:lpstr>
      <vt:lpstr>Document</vt:lpstr>
      <vt:lpstr>Acrobat Document</vt:lpstr>
      <vt:lpstr>HPV Vaccination Programme: Webinar for primary care </vt:lpstr>
      <vt:lpstr>PowerPoint Presentation</vt:lpstr>
      <vt:lpstr>HPV Vaccination programme and role of primary care</vt:lpstr>
      <vt:lpstr>This session will cover</vt:lpstr>
      <vt:lpstr>HPV and Cancer</vt:lpstr>
      <vt:lpstr>Impact of HPV vaccination to date</vt:lpstr>
      <vt:lpstr>NHS England cervical cancer elimination plan</vt:lpstr>
      <vt:lpstr>HPV Vaccination programme in England over time </vt:lpstr>
      <vt:lpstr>Current HPV Vaccination Schedule</vt:lpstr>
      <vt:lpstr>HPV Vaccine uptake in the Midlands - Girls</vt:lpstr>
      <vt:lpstr>HPV Vaccine uptake by ICB - Girls</vt:lpstr>
      <vt:lpstr>HPV uptake in the Midlands - Boys</vt:lpstr>
      <vt:lpstr>National and regional level actions</vt:lpstr>
      <vt:lpstr>How can primary care help?</vt:lpstr>
      <vt:lpstr>Thank you for listening </vt:lpstr>
      <vt:lpstr>PowerPoint Presentation</vt:lpstr>
      <vt:lpstr>Which sites are implicated?</vt:lpstr>
      <vt:lpstr>Which sites are implicated?</vt:lpstr>
      <vt:lpstr>Main Sites of HPV Related Cancer</vt:lpstr>
      <vt:lpstr>Main Sites of HPV Related Cancer</vt:lpstr>
      <vt:lpstr>Main Sites of H and N Related Cancer 2022</vt:lpstr>
      <vt:lpstr>Main Sites of H and N Related Cancer 2022</vt:lpstr>
      <vt:lpstr>Main Sites of H and N Related Cancer 2022</vt:lpstr>
      <vt:lpstr>Main Sites of H and N Related Cancer 2022</vt:lpstr>
      <vt:lpstr>Main Sites of H and N Related Cancer 2022</vt:lpstr>
      <vt:lpstr>Anal Cancer – around 90% preventable</vt:lpstr>
      <vt:lpstr>US Data 2021</vt:lpstr>
      <vt:lpstr>PowerPoint Presentation</vt:lpstr>
      <vt:lpstr>PowerPoint Presentation</vt:lpstr>
      <vt:lpstr>PowerPoint Presentation</vt:lpstr>
      <vt:lpstr>Please complete the participation survey</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ROBINSON, Vanessa (NHS ENGLAND)</dc:creator>
  <cp:lastModifiedBy>ROBINSON, Vanessa (NHS ENGLAND)</cp:lastModifiedBy>
  <cp:revision>3</cp:revision>
  <dcterms:created xsi:type="dcterms:W3CDTF">2025-05-19T10:14:21Z</dcterms:created>
  <dcterms:modified xsi:type="dcterms:W3CDTF">2025-05-20T07:51:08Z</dcterms:modified>
</cp:coreProperties>
</file>