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1" userDrawn="1">
          <p15:clr>
            <a:srgbClr val="A4A3A4"/>
          </p15:clr>
        </p15:guide>
        <p15:guide id="2" pos="95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25" d="100"/>
          <a:sy n="25" d="100"/>
        </p:scale>
        <p:origin x="-792" y="-2328"/>
      </p:cViewPr>
      <p:guideLst>
        <p:guide orient="horz" pos="13481"/>
        <p:guide pos="95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en-US"/>
              <a:t>Click to edit Master title style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4C74E25-0181-4261-B42E-347E3D226497}" type="datetimeFigureOut">
              <a:rPr lang="en-GB" smtClean="0"/>
              <a:t>04/11/2025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17524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C74E25-0181-4261-B42E-347E3D226497}" type="datetimeFigureOut">
              <a:rPr lang="en-GB" smtClean="0"/>
              <a:t>04/11/2025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3715274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C74E25-0181-4261-B42E-347E3D226497}" type="datetimeFigureOut">
              <a:rPr lang="en-GB" smtClean="0"/>
              <a:t>04/11/2025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3328908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C74E25-0181-4261-B42E-347E3D226497}" type="datetimeFigureOut">
              <a:rPr lang="en-GB" smtClean="0"/>
              <a:t>04/11/2025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443363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en-US"/>
              <a:t>Click to edit Master title style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C74E25-0181-4261-B42E-347E3D226497}" type="datetimeFigureOut">
              <a:rPr lang="en-GB" smtClean="0"/>
              <a:t>04/11/2025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2111951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C74E25-0181-4261-B42E-347E3D226497}" type="datetimeFigureOut">
              <a:rPr lang="en-GB" smtClean="0"/>
              <a:t>04/11/2025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1083266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4" name="Content Placeholder 3"/>
          <p:cNvSpPr>
            <a:spLocks noGrp="1"/>
          </p:cNvSpPr>
          <p:nvPr>
            <p:ph sz="half" idx="2"/>
          </p:nvPr>
        </p:nvSpPr>
        <p:spPr>
          <a:xfrm>
            <a:off x="2085368" y="15635264"/>
            <a:ext cx="12807832"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en-US"/>
              <a:t>Click to edit Master text styles</a:t>
            </a:r>
          </a:p>
        </p:txBody>
      </p:sp>
      <p:sp>
        <p:nvSpPr>
          <p:cNvPr id="6" name="Content Placeholder 5"/>
          <p:cNvSpPr>
            <a:spLocks noGrp="1"/>
          </p:cNvSpPr>
          <p:nvPr>
            <p:ph sz="quarter" idx="4"/>
          </p:nvPr>
        </p:nvSpPr>
        <p:spPr>
          <a:xfrm>
            <a:off x="15326828" y="15635264"/>
            <a:ext cx="12870909" cy="229971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C74E25-0181-4261-B42E-347E3D226497}" type="datetimeFigureOut">
              <a:rPr lang="en-GB" smtClean="0"/>
              <a:t>04/11/2025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1506186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C74E25-0181-4261-B42E-347E3D226497}" type="datetimeFigureOut">
              <a:rPr lang="en-GB" smtClean="0"/>
              <a:t>04/11/2025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1578891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C74E25-0181-4261-B42E-347E3D226497}" type="datetimeFigureOut">
              <a:rPr lang="en-GB" smtClean="0"/>
              <a:t>04/11/2025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1661747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fld id="{24C74E25-0181-4261-B42E-347E3D226497}" type="datetimeFigureOut">
              <a:rPr lang="en-GB" smtClean="0"/>
              <a:t>04/11/2025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3070679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en-US"/>
              <a:t>Click icon to add picture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en-US"/>
              <a:t>Click to edit Master text styles</a:t>
            </a:r>
          </a:p>
        </p:txBody>
      </p:sp>
      <p:sp>
        <p:nvSpPr>
          <p:cNvPr id="5" name="Date Placeholder 4"/>
          <p:cNvSpPr>
            <a:spLocks noGrp="1"/>
          </p:cNvSpPr>
          <p:nvPr>
            <p:ph type="dt" sz="half" idx="10"/>
          </p:nvPr>
        </p:nvSpPr>
        <p:spPr/>
        <p:txBody>
          <a:bodyPr/>
          <a:lstStyle/>
          <a:p>
            <a:fld id="{24C74E25-0181-4261-B42E-347E3D226497}" type="datetimeFigureOut">
              <a:rPr lang="en-GB" smtClean="0"/>
              <a:t>04/11/2025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EF7343-B4EF-4E5A-9AAA-8A21FAB0A1EA}" type="slidenum">
              <a:rPr lang="en-GB" smtClean="0"/>
              <a:t>‹#›</a:t>
            </a:fld>
            <a:endParaRPr lang="en-GB"/>
          </a:p>
        </p:txBody>
      </p:sp>
    </p:spTree>
    <p:extLst>
      <p:ext uri="{BB962C8B-B14F-4D97-AF65-F5344CB8AC3E}">
        <p14:creationId xmlns:p14="http://schemas.microsoft.com/office/powerpoint/2010/main" val="1463169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24C74E25-0181-4261-B42E-347E3D226497}" type="datetimeFigureOut">
              <a:rPr lang="en-GB" smtClean="0"/>
              <a:t>04/11/2025</a:t>
            </a:fld>
            <a:endParaRPr lang="en-GB"/>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60EF7343-B4EF-4E5A-9AAA-8A21FAB0A1EA}" type="slidenum">
              <a:rPr lang="en-GB" smtClean="0"/>
              <a:t>‹#›</a:t>
            </a:fld>
            <a:endParaRPr lang="en-GB"/>
          </a:p>
        </p:txBody>
      </p:sp>
    </p:spTree>
    <p:extLst>
      <p:ext uri="{BB962C8B-B14F-4D97-AF65-F5344CB8AC3E}">
        <p14:creationId xmlns:p14="http://schemas.microsoft.com/office/powerpoint/2010/main" val="22121362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18CEB-2561-6D7A-0274-4F894F5DEB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79A04D-AF9C-069A-9B02-4B1AEBEEA6D6}"/>
              </a:ext>
            </a:extLst>
          </p:cNvPr>
          <p:cNvSpPr>
            <a:spLocks noGrp="1"/>
          </p:cNvSpPr>
          <p:nvPr>
            <p:ph type="ctrTitle"/>
          </p:nvPr>
        </p:nvSpPr>
        <p:spPr>
          <a:xfrm>
            <a:off x="515832" y="2801580"/>
            <a:ext cx="14285105" cy="12022751"/>
          </a:xfrm>
        </p:spPr>
        <p:txBody>
          <a:bodyPr>
            <a:noAutofit/>
          </a:bodyPr>
          <a:lstStyle/>
          <a:p>
            <a:pPr algn="l"/>
            <a:r>
              <a:rPr lang="en-GB" sz="3200" b="1" u="sng" dirty="0">
                <a:latin typeface="+mn-lt"/>
              </a:rPr>
              <a:t>Introduction</a:t>
            </a:r>
            <a:br>
              <a:rPr lang="en-GB" sz="3200" dirty="0">
                <a:latin typeface="+mn-lt"/>
              </a:rPr>
            </a:br>
            <a:r>
              <a:rPr lang="en-GB" sz="3200" dirty="0">
                <a:latin typeface="+mn-lt"/>
              </a:rPr>
              <a:t>Estimations suggest 1 in 350 people have Lynch syndrome (LS). The East Midlands Lynch Syndrome Expert Network (EMLSEN) was commissioned to improve LS testing and management. The EMLSEN MDT consists of healthcare professionals from oncology, colorectal surgery, gynaecology, clinical genetics, and GP; they seek to engage and support LS patients and family care in East Midlands (EM). </a:t>
            </a:r>
            <a:br>
              <a:rPr lang="en-GB" sz="3200" dirty="0">
                <a:latin typeface="+mn-lt"/>
              </a:rPr>
            </a:br>
            <a:r>
              <a:rPr lang="en-GB" sz="3200" b="1" dirty="0">
                <a:latin typeface="+mn-lt"/>
              </a:rPr>
              <a:t> </a:t>
            </a:r>
            <a:br>
              <a:rPr lang="en-GB" sz="3200" dirty="0">
                <a:latin typeface="+mn-lt"/>
              </a:rPr>
            </a:br>
            <a:r>
              <a:rPr lang="en-GB" sz="3200" b="1" u="sng" dirty="0">
                <a:latin typeface="+mn-lt"/>
              </a:rPr>
              <a:t>Purpose</a:t>
            </a:r>
            <a:br>
              <a:rPr lang="en-GB" sz="3200" dirty="0">
                <a:latin typeface="+mn-lt"/>
              </a:rPr>
            </a:br>
            <a:r>
              <a:rPr lang="en-GB" sz="3200" dirty="0">
                <a:latin typeface="+mn-lt"/>
              </a:rPr>
              <a:t>Assess the EMLSEN impact in LS patients over 18 months. </a:t>
            </a:r>
            <a:br>
              <a:rPr lang="en-GB" sz="3200" dirty="0">
                <a:latin typeface="+mn-lt"/>
              </a:rPr>
            </a:br>
            <a:r>
              <a:rPr lang="en-GB" sz="3200" b="1" dirty="0">
                <a:latin typeface="+mn-lt"/>
              </a:rPr>
              <a:t> </a:t>
            </a:r>
            <a:br>
              <a:rPr lang="en-GB" sz="3200" dirty="0">
                <a:latin typeface="+mn-lt"/>
              </a:rPr>
            </a:br>
            <a:r>
              <a:rPr lang="en-GB" sz="3200" b="1" u="sng" dirty="0">
                <a:latin typeface="+mn-lt"/>
              </a:rPr>
              <a:t>Methods</a:t>
            </a:r>
            <a:br>
              <a:rPr lang="en-GB" sz="3200" dirty="0">
                <a:latin typeface="+mn-lt"/>
              </a:rPr>
            </a:br>
            <a:r>
              <a:rPr lang="en-GB" sz="3200" dirty="0">
                <a:latin typeface="+mn-lt"/>
              </a:rPr>
              <a:t>Baseline data (BD) were collected August - October 2023, and follow-up data (FUD) were collected March – August 2025. BD established that 48 LS patients out of 214 participated (22.4% response rate), and FUD confirmed 143 participated out of 346 (41.3% response rate), representing a 19% increase in response rate.  </a:t>
            </a:r>
            <a:br>
              <a:rPr lang="en-GB" sz="3200" dirty="0">
                <a:latin typeface="+mn-lt"/>
              </a:rPr>
            </a:br>
            <a:r>
              <a:rPr lang="en-GB" sz="3200" b="1" dirty="0">
                <a:latin typeface="+mn-lt"/>
              </a:rPr>
              <a:t> </a:t>
            </a:r>
            <a:br>
              <a:rPr lang="en-GB" sz="3200" dirty="0">
                <a:latin typeface="+mn-lt"/>
              </a:rPr>
            </a:br>
            <a:r>
              <a:rPr lang="en-GB" sz="3200" b="1" u="sng" dirty="0">
                <a:latin typeface="+mn-lt"/>
              </a:rPr>
              <a:t>Results</a:t>
            </a:r>
            <a:br>
              <a:rPr lang="en-GB" sz="3200" dirty="0">
                <a:latin typeface="+mn-lt"/>
              </a:rPr>
            </a:br>
            <a:r>
              <a:rPr lang="en-GB" sz="3200" dirty="0">
                <a:latin typeface="+mn-lt"/>
              </a:rPr>
              <a:t>Comparisons of BD with FUD found an increase in patients diagnosed with LS through cascade testing (44% to 52%) versus their own cancer diagnosis. FUD found 18% more of participants discussed H pylori testing with their GP, and 13% more of LS patients reported currently taking chemoprevention compared to BD. </a:t>
            </a:r>
            <a:br>
              <a:rPr lang="en-GB" sz="3200" dirty="0">
                <a:latin typeface="+mn-lt"/>
              </a:rPr>
            </a:br>
            <a:r>
              <a:rPr lang="en-GB" sz="3200" b="1" dirty="0">
                <a:latin typeface="+mn-lt"/>
              </a:rPr>
              <a:t> </a:t>
            </a:r>
            <a:br>
              <a:rPr lang="en-GB" sz="3200" dirty="0">
                <a:latin typeface="+mn-lt"/>
              </a:rPr>
            </a:br>
            <a:r>
              <a:rPr lang="en-GB" sz="3200" b="1" u="sng" dirty="0">
                <a:latin typeface="+mn-lt"/>
              </a:rPr>
              <a:t>Conclusion</a:t>
            </a:r>
            <a:br>
              <a:rPr lang="en-GB" sz="3200" dirty="0">
                <a:latin typeface="+mn-lt"/>
              </a:rPr>
            </a:br>
            <a:r>
              <a:rPr lang="en-GB" sz="3200" dirty="0">
                <a:latin typeface="+mn-lt"/>
              </a:rPr>
              <a:t>EMLSEN appears to be positively impacting LS care, however there is room for improvement. Next steps will include understanding the barriers for patients not having H pylori testing or taking chemoprevention.</a:t>
            </a:r>
            <a:br>
              <a:rPr lang="en-GB" sz="3200" dirty="0">
                <a:latin typeface="+mn-lt"/>
              </a:rPr>
            </a:br>
            <a:endParaRPr lang="en-GB" sz="3200" dirty="0">
              <a:latin typeface="+mn-lt"/>
            </a:endParaRPr>
          </a:p>
        </p:txBody>
      </p:sp>
      <p:sp>
        <p:nvSpPr>
          <p:cNvPr id="4" name="TextBox 3">
            <a:extLst>
              <a:ext uri="{FF2B5EF4-FFF2-40B4-BE49-F238E27FC236}">
                <a16:creationId xmlns:a16="http://schemas.microsoft.com/office/drawing/2014/main" id="{E50F8DCE-DE8B-5A1E-E087-965BA43897EF}"/>
              </a:ext>
            </a:extLst>
          </p:cNvPr>
          <p:cNvSpPr txBox="1"/>
          <p:nvPr/>
        </p:nvSpPr>
        <p:spPr>
          <a:xfrm>
            <a:off x="281819" y="308435"/>
            <a:ext cx="29287597" cy="3688189"/>
          </a:xfrm>
          <a:prstGeom prst="rect">
            <a:avLst/>
          </a:prstGeom>
          <a:noFill/>
        </p:spPr>
        <p:txBody>
          <a:bodyPr wrap="square" rtlCol="0">
            <a:spAutoFit/>
          </a:bodyPr>
          <a:lstStyle/>
          <a:p>
            <a:r>
              <a:rPr lang="en-GB" sz="5100" b="1" u="sng" dirty="0">
                <a:effectLst/>
                <a:ea typeface="Times New Roman" panose="02020603050405020304" pitchFamily="18" charset="0"/>
                <a:cs typeface="Arial" panose="020B0604020202020204" pitchFamily="34" charset="0"/>
              </a:rPr>
              <a:t>Measuring the </a:t>
            </a:r>
            <a:r>
              <a:rPr lang="en-GB" sz="5100" b="1" u="sng" dirty="0">
                <a:ea typeface="Times New Roman" panose="02020603050405020304" pitchFamily="18" charset="0"/>
                <a:cs typeface="Arial" panose="020B0604020202020204" pitchFamily="34" charset="0"/>
              </a:rPr>
              <a:t>impact of the East Midlands Lynch Syndrome Expert Network (EMLSEN): 18-month</a:t>
            </a:r>
            <a:r>
              <a:rPr lang="en-GB" sz="5100" b="1" u="sng" dirty="0">
                <a:effectLst/>
                <a:ea typeface="Times New Roman" panose="02020603050405020304" pitchFamily="18" charset="0"/>
                <a:cs typeface="Arial" panose="020B0604020202020204" pitchFamily="34" charset="0"/>
              </a:rPr>
              <a:t> follow-up</a:t>
            </a:r>
          </a:p>
          <a:p>
            <a:r>
              <a:rPr lang="en-GB" sz="4000" b="1" dirty="0">
                <a:effectLst/>
                <a:ea typeface="Times New Roman" panose="02020603050405020304" pitchFamily="18" charset="0"/>
                <a:cs typeface="Arial" panose="020B0604020202020204" pitchFamily="34" charset="0"/>
              </a:rPr>
              <a:t>B. Stafford-Smith</a:t>
            </a:r>
            <a:r>
              <a:rPr lang="en-GB" sz="4000" b="1" baseline="30000" dirty="0">
                <a:effectLst/>
                <a:ea typeface="Times New Roman" panose="02020603050405020304" pitchFamily="18" charset="0"/>
                <a:cs typeface="Arial" panose="020B0604020202020204" pitchFamily="34" charset="0"/>
              </a:rPr>
              <a:t>1 </a:t>
            </a:r>
            <a:r>
              <a:rPr lang="en-GB" sz="4000" dirty="0">
                <a:effectLst/>
                <a:ea typeface="Times New Roman" panose="02020603050405020304" pitchFamily="18" charset="0"/>
                <a:cs typeface="Arial" panose="020B0604020202020204" pitchFamily="34" charset="0"/>
              </a:rPr>
              <a:t>MSc, V. Kiesel</a:t>
            </a:r>
            <a:r>
              <a:rPr lang="en-GB" sz="4000" b="1" baseline="30000" dirty="0">
                <a:ea typeface="Times New Roman" panose="02020603050405020304" pitchFamily="18" charset="0"/>
                <a:cs typeface="Arial" panose="020B0604020202020204" pitchFamily="34" charset="0"/>
              </a:rPr>
              <a:t> </a:t>
            </a:r>
            <a:r>
              <a:rPr lang="en-GB" sz="4000" dirty="0">
                <a:effectLst/>
                <a:ea typeface="Times New Roman" panose="02020603050405020304" pitchFamily="18" charset="0"/>
                <a:cs typeface="Arial" panose="020B0604020202020204" pitchFamily="34" charset="0"/>
              </a:rPr>
              <a:t>MS</a:t>
            </a:r>
            <a:r>
              <a:rPr lang="en-GB" sz="4000" b="1" baseline="30000" dirty="0">
                <a:effectLst/>
                <a:ea typeface="Times New Roman" panose="02020603050405020304" pitchFamily="18" charset="0"/>
                <a:cs typeface="Arial" panose="020B0604020202020204" pitchFamily="34" charset="0"/>
              </a:rPr>
              <a:t>1</a:t>
            </a:r>
            <a:r>
              <a:rPr lang="en-GB" sz="4000" dirty="0">
                <a:effectLst/>
                <a:ea typeface="Times New Roman" panose="02020603050405020304" pitchFamily="18" charset="0"/>
                <a:cs typeface="Arial" panose="020B0604020202020204" pitchFamily="34" charset="0"/>
              </a:rPr>
              <a:t>, P. Perry BSc</a:t>
            </a:r>
            <a:r>
              <a:rPr lang="en-GB" sz="4000" b="1" baseline="30000" dirty="0">
                <a:effectLst/>
                <a:ea typeface="Times New Roman" panose="02020603050405020304" pitchFamily="18" charset="0"/>
                <a:cs typeface="Arial" panose="020B0604020202020204" pitchFamily="34" charset="0"/>
              </a:rPr>
              <a:t>1</a:t>
            </a:r>
            <a:r>
              <a:rPr lang="en-GB" sz="4000" dirty="0">
                <a:effectLst/>
                <a:ea typeface="Times New Roman" panose="02020603050405020304" pitchFamily="18" charset="0"/>
                <a:cs typeface="Arial" panose="020B0604020202020204" pitchFamily="34" charset="0"/>
              </a:rPr>
              <a:t> &amp; J. Barwell</a:t>
            </a:r>
            <a:r>
              <a:rPr lang="en-GB" sz="4000" b="1" baseline="30000" dirty="0">
                <a:effectLst/>
                <a:ea typeface="Times New Roman" panose="02020603050405020304" pitchFamily="18" charset="0"/>
                <a:cs typeface="Arial" panose="020B0604020202020204" pitchFamily="34" charset="0"/>
              </a:rPr>
              <a:t> </a:t>
            </a:r>
            <a:r>
              <a:rPr lang="en-GB" sz="4000" dirty="0">
                <a:effectLst/>
                <a:ea typeface="Times New Roman" panose="02020603050405020304" pitchFamily="18" charset="0"/>
                <a:cs typeface="Arial" panose="020B0604020202020204" pitchFamily="34" charset="0"/>
              </a:rPr>
              <a:t>MBBS, PhD</a:t>
            </a:r>
            <a:r>
              <a:rPr lang="en-GB" sz="4000" b="1" baseline="30000" dirty="0">
                <a:effectLst/>
                <a:ea typeface="Times New Roman" panose="02020603050405020304" pitchFamily="18" charset="0"/>
                <a:cs typeface="Arial" panose="020B0604020202020204" pitchFamily="34" charset="0"/>
              </a:rPr>
              <a:t>1,2</a:t>
            </a:r>
          </a:p>
          <a:p>
            <a:endParaRPr lang="en-GB" sz="4000" baseline="30000" dirty="0">
              <a:ea typeface="Times New Roman" panose="02020603050405020304" pitchFamily="18" charset="0"/>
              <a:cs typeface="Arial" panose="020B0604020202020204" pitchFamily="34" charset="0"/>
            </a:endParaRPr>
          </a:p>
          <a:p>
            <a:pPr marL="742950" indent="-742950">
              <a:buAutoNum type="arabicPeriod"/>
            </a:pPr>
            <a:r>
              <a:rPr lang="en-GB" sz="3200" baseline="30000" dirty="0">
                <a:ea typeface="Times New Roman" panose="02020603050405020304" pitchFamily="18" charset="0"/>
                <a:cs typeface="Arial" panose="020B0604020202020204" pitchFamily="34" charset="0"/>
              </a:rPr>
              <a:t>University Hospitals of Leicester, </a:t>
            </a:r>
            <a:r>
              <a:rPr lang="it-IT" sz="3200" baseline="30000" dirty="0">
                <a:ea typeface="Times New Roman" panose="02020603050405020304" pitchFamily="18" charset="0"/>
                <a:cs typeface="Arial" panose="020B0604020202020204" pitchFamily="34" charset="0"/>
              </a:rPr>
              <a:t>Infirmary Square, Leicester LE1 5WW, UK</a:t>
            </a:r>
          </a:p>
          <a:p>
            <a:pPr marL="742950" indent="-742950">
              <a:buFontTx/>
              <a:buAutoNum type="arabicPeriod"/>
            </a:pPr>
            <a:r>
              <a:rPr lang="it-IT" sz="3200" baseline="30000" dirty="0">
                <a:ea typeface="Times New Roman" panose="02020603050405020304" pitchFamily="18" charset="0"/>
                <a:cs typeface="Arial" panose="020B0604020202020204" pitchFamily="34" charset="0"/>
              </a:rPr>
              <a:t>University of Leicester, Department of Genetics and Genome Biology, </a:t>
            </a:r>
            <a:r>
              <a:rPr lang="en-US" sz="3200" baseline="30000" dirty="0">
                <a:ea typeface="Times New Roman" panose="02020603050405020304" pitchFamily="18" charset="0"/>
                <a:cs typeface="Arial" panose="020B0604020202020204" pitchFamily="34" charset="0"/>
              </a:rPr>
              <a:t>University Road, Leicester, LE1 7RH, </a:t>
            </a:r>
            <a:r>
              <a:rPr lang="en-GB" sz="3200" baseline="30000" dirty="0">
                <a:ea typeface="Times New Roman" panose="02020603050405020304" pitchFamily="18" charset="0"/>
                <a:cs typeface="Arial" panose="020B0604020202020204" pitchFamily="34" charset="0"/>
              </a:rPr>
              <a:t>U</a:t>
            </a:r>
            <a:endParaRPr lang="en-GB" sz="3200" baseline="30000" dirty="0">
              <a:effectLst/>
              <a:ea typeface="Times New Roman" panose="02020603050405020304" pitchFamily="18" charset="0"/>
              <a:cs typeface="Arial" panose="020B0604020202020204" pitchFamily="34" charset="0"/>
            </a:endParaRPr>
          </a:p>
          <a:p>
            <a:endParaRPr lang="en-GB" sz="4400" b="1" baseline="30000" dirty="0">
              <a:ea typeface="Times New Roman" panose="02020603050405020304" pitchFamily="18" charset="0"/>
              <a:cs typeface="Arial" panose="020B0604020202020204" pitchFamily="34" charset="0"/>
            </a:endParaRPr>
          </a:p>
          <a:p>
            <a:endParaRPr lang="en-GB" sz="4400" dirty="0">
              <a:effectLst/>
              <a:ea typeface="Times New Roman" panose="02020603050405020304" pitchFamily="18" charset="0"/>
              <a:cs typeface="Arial" panose="020B0604020202020204" pitchFamily="34" charset="0"/>
            </a:endParaRPr>
          </a:p>
        </p:txBody>
      </p:sp>
      <p:pic>
        <p:nvPicPr>
          <p:cNvPr id="5" name="Picture 4">
            <a:extLst>
              <a:ext uri="{FF2B5EF4-FFF2-40B4-BE49-F238E27FC236}">
                <a16:creationId xmlns:a16="http://schemas.microsoft.com/office/drawing/2014/main" id="{8C727B24-E3AB-1EC9-CA87-547859B1DCFA}"/>
              </a:ext>
            </a:extLst>
          </p:cNvPr>
          <p:cNvPicPr>
            <a:picLocks noChangeAspect="1"/>
          </p:cNvPicPr>
          <p:nvPr/>
        </p:nvPicPr>
        <p:blipFill>
          <a:blip r:embed="rId2"/>
          <a:stretch>
            <a:fillRect/>
          </a:stretch>
        </p:blipFill>
        <p:spPr>
          <a:xfrm>
            <a:off x="13772612" y="40805597"/>
            <a:ext cx="2729987" cy="1798428"/>
          </a:xfrm>
          <a:prstGeom prst="rect">
            <a:avLst/>
          </a:prstGeom>
        </p:spPr>
      </p:pic>
      <p:pic>
        <p:nvPicPr>
          <p:cNvPr id="7" name="Picture 6" descr="A black text on a white background&#10;&#10;Description automatically generated">
            <a:extLst>
              <a:ext uri="{FF2B5EF4-FFF2-40B4-BE49-F238E27FC236}">
                <a16:creationId xmlns:a16="http://schemas.microsoft.com/office/drawing/2014/main" id="{E67578E4-FF15-85C3-DBED-16566C42A1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235" y="41118715"/>
            <a:ext cx="5294304" cy="1172191"/>
          </a:xfrm>
          <a:prstGeom prst="rect">
            <a:avLst/>
          </a:prstGeom>
        </p:spPr>
      </p:pic>
      <p:pic>
        <p:nvPicPr>
          <p:cNvPr id="9" name="Graphic 8">
            <a:extLst>
              <a:ext uri="{FF2B5EF4-FFF2-40B4-BE49-F238E27FC236}">
                <a16:creationId xmlns:a16="http://schemas.microsoft.com/office/drawing/2014/main" id="{7E6247D0-7564-8553-DFA3-15A13376960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413672" y="40819546"/>
            <a:ext cx="5343381" cy="1456054"/>
          </a:xfrm>
          <a:prstGeom prst="rect">
            <a:avLst/>
          </a:prstGeom>
        </p:spPr>
      </p:pic>
      <p:sp>
        <p:nvSpPr>
          <p:cNvPr id="17" name="TextBox 16">
            <a:extLst>
              <a:ext uri="{FF2B5EF4-FFF2-40B4-BE49-F238E27FC236}">
                <a16:creationId xmlns:a16="http://schemas.microsoft.com/office/drawing/2014/main" id="{2B2DCB40-B5CF-73EB-5CDC-612271C7ADB9}"/>
              </a:ext>
            </a:extLst>
          </p:cNvPr>
          <p:cNvSpPr txBox="1"/>
          <p:nvPr/>
        </p:nvSpPr>
        <p:spPr>
          <a:xfrm>
            <a:off x="663472" y="23499154"/>
            <a:ext cx="14285105" cy="8463855"/>
          </a:xfrm>
          <a:prstGeom prst="rect">
            <a:avLst/>
          </a:prstGeom>
          <a:noFill/>
        </p:spPr>
        <p:txBody>
          <a:bodyPr wrap="square" rtlCol="0">
            <a:spAutoFit/>
          </a:bodyPr>
          <a:lstStyle/>
          <a:p>
            <a:r>
              <a:rPr lang="en-GB" sz="3200" b="1" dirty="0">
                <a:cs typeface="Times New Roman" panose="02020603050405020304" pitchFamily="18" charset="0"/>
              </a:rPr>
              <a:t>Lynch syndrome diagnosis</a:t>
            </a:r>
          </a:p>
          <a:p>
            <a:r>
              <a:rPr lang="en-GB" sz="3200" dirty="0">
                <a:cs typeface="Times New Roman" panose="02020603050405020304" pitchFamily="18" charset="0"/>
              </a:rPr>
              <a:t>The data show a slight shift from Lynch syndrome diagnoses being most often due to one’s own cancer diagnosis 56% (27/48) in 2023 compared to one’s Lynch syndrome diagnosis being due to a family member first being diagnosed with Lynch syndrome 52%  (68/143) in 2025.  </a:t>
            </a:r>
          </a:p>
          <a:p>
            <a:endParaRPr lang="en-GB" sz="3200" dirty="0"/>
          </a:p>
          <a:p>
            <a:r>
              <a:rPr lang="en-GB" sz="3200" b="1" dirty="0">
                <a:cs typeface="Arial" panose="020B0604020202020204" pitchFamily="34" charset="0"/>
              </a:rPr>
              <a:t>Lynch syndrome symptom awareness</a:t>
            </a:r>
          </a:p>
          <a:p>
            <a:r>
              <a:rPr lang="en-GB" sz="3200" dirty="0">
                <a:cs typeface="Arial" panose="020B0604020202020204" pitchFamily="34" charset="0"/>
              </a:rPr>
              <a:t>When participants were asked if they knew what symptoms to look out in view of their LS diagnosis, BD from 2023 found 29% (14/48) of participants answered “no”, and FUD from 2025 found that 28% (38/142) of participants answered “no”, highlighting a slight decrease in those unaware of which symptoms to look out for.</a:t>
            </a:r>
          </a:p>
          <a:p>
            <a:endParaRPr lang="en-GB" sz="3200" dirty="0">
              <a:cs typeface="Arial" panose="020B0604020202020204" pitchFamily="34" charset="0"/>
            </a:endParaRPr>
          </a:p>
          <a:p>
            <a:r>
              <a:rPr lang="en-GB" sz="3200" b="1" dirty="0">
                <a:ea typeface="Times New Roman" panose="02020603050405020304" pitchFamily="18" charset="0"/>
                <a:cs typeface="Arial" panose="020B0604020202020204" pitchFamily="34" charset="0"/>
              </a:rPr>
              <a:t>Helicobacter pylori testing</a:t>
            </a:r>
          </a:p>
          <a:p>
            <a:r>
              <a:rPr lang="en-GB" sz="3200" dirty="0">
                <a:ea typeface="Times New Roman" panose="02020603050405020304" pitchFamily="18" charset="0"/>
                <a:cs typeface="Arial" panose="020B0604020202020204" pitchFamily="34" charset="0"/>
              </a:rPr>
              <a:t>Questionnaires from 2023 found that half (24/48) of participants discussed H. pylori testing with their GP, however, in 2025 there is an 18% increased with 97/143 participants claiming to have discussed H. pylori testing with their GPs. </a:t>
            </a:r>
            <a:endParaRPr lang="en-GB" sz="3200" dirty="0">
              <a:cs typeface="Arial" panose="020B0604020202020204" pitchFamily="34" charset="0"/>
            </a:endParaRPr>
          </a:p>
          <a:p>
            <a:endParaRPr lang="en-GB" sz="3200" dirty="0">
              <a:cs typeface="Arial" panose="020B0604020202020204" pitchFamily="34" charset="0"/>
            </a:endParaRPr>
          </a:p>
        </p:txBody>
      </p:sp>
      <p:sp>
        <p:nvSpPr>
          <p:cNvPr id="23" name="TextBox 22">
            <a:extLst>
              <a:ext uri="{FF2B5EF4-FFF2-40B4-BE49-F238E27FC236}">
                <a16:creationId xmlns:a16="http://schemas.microsoft.com/office/drawing/2014/main" id="{040F46C0-5DC5-3C5C-AA16-3B8E71F24F57}"/>
              </a:ext>
            </a:extLst>
          </p:cNvPr>
          <p:cNvSpPr txBox="1"/>
          <p:nvPr/>
        </p:nvSpPr>
        <p:spPr>
          <a:xfrm>
            <a:off x="15474277" y="19577756"/>
            <a:ext cx="14334176" cy="22252245"/>
          </a:xfrm>
          <a:prstGeom prst="rect">
            <a:avLst/>
          </a:prstGeom>
          <a:noFill/>
        </p:spPr>
        <p:txBody>
          <a:bodyPr wrap="square">
            <a:spAutoFit/>
          </a:bodyPr>
          <a:lstStyle/>
          <a:p>
            <a:r>
              <a:rPr lang="en-GB" sz="3200" b="1" dirty="0"/>
              <a:t>Discussion</a:t>
            </a:r>
          </a:p>
          <a:p>
            <a:r>
              <a:rPr lang="en-GB" sz="3200" dirty="0"/>
              <a:t>These survey results highlight improvements in LS patient care across EM. Since 2023, there is a higher proportion of people diagnosed with LS identified by cascade testing compared to diagnostic testing, an increased prevalence of LS patients discussing H pylori with their GPs, a higher percentage of participants taking chemoprevention and an increased percentage of respondents having colonoscopy screening. </a:t>
            </a:r>
          </a:p>
          <a:p>
            <a:br>
              <a:rPr lang="en-GB" sz="3200" dirty="0"/>
            </a:br>
            <a:r>
              <a:rPr lang="en-GB" sz="3200" dirty="0"/>
              <a:t>Improvements have been made in LS care with advent of the EMLSEN, in view of their MDT meetings, clinics and events, GP education, screening support via the NDRS, the LS UK app and more. The LS UK app</a:t>
            </a:r>
            <a:r>
              <a:rPr lang="en-GB" sz="32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 270 patient users which is tracking bowel screening, gynaecological review, family cascading, aspirin use and helicobacter pylori testing in real time in over 270 users</a:t>
            </a:r>
            <a:r>
              <a:rPr lang="en-GB" sz="3200" dirty="0"/>
              <a:t>  However, there is more to be done to ensure patients are up to date on colonoscopy screening, sharing genetic test results with relatives and more, to ensure that risk reduction is maximised for LS patients and their families. </a:t>
            </a:r>
          </a:p>
          <a:p>
            <a:endParaRPr lang="en-GB" sz="3200" dirty="0"/>
          </a:p>
          <a:p>
            <a:r>
              <a:rPr lang="en-GB" sz="3200" dirty="0"/>
              <a:t>Services offered across the UK vary and the use of aspirin as chemoprevention appears to be underutilised among LS patients (Ryan et al., 2020). Many healthcare providers view GPs as responsible for prescribing and overseeing the use of aspirin in those with LS, however GPs expressed being unfamiliar with using aspirin as a preventative therapy and were concerned about prescribing it in higher doses (Lloyd et al., 2022). The under-utilisation of chemoprevention in LS patients appears to be improving, but issues with uptake remain, and align with a wider issue. </a:t>
            </a:r>
          </a:p>
          <a:p>
            <a:endParaRPr lang="en-GB" sz="3200" b="1" dirty="0"/>
          </a:p>
          <a:p>
            <a:r>
              <a:rPr lang="en-GB" sz="3200" b="1" dirty="0"/>
              <a:t>Limitations</a:t>
            </a:r>
          </a:p>
          <a:p>
            <a:r>
              <a:rPr lang="en-GB" sz="3200" dirty="0"/>
              <a:t>This data is affected by self-selection bias as information is only collected from engaged participants willing to share their experiences with LS. This means that this dataset is missing information from those less engaged with their LS diagnosis. Another limitation of this study is the median participant age of 59 years old; this highlights that insight gained from the EM LS population is skewed toward the experience of people from an older demographic, likely in part because older people may be more willing to engage in patient research. </a:t>
            </a:r>
          </a:p>
          <a:p>
            <a:endParaRPr lang="en-GB" sz="3200" dirty="0"/>
          </a:p>
          <a:p>
            <a:r>
              <a:rPr lang="en-GB" sz="3200" b="1" dirty="0">
                <a:ea typeface="Times New Roman" panose="02020603050405020304" pitchFamily="18" charset="0"/>
                <a:cs typeface="Times New Roman" panose="02020603050405020304" pitchFamily="18" charset="0"/>
              </a:rPr>
              <a:t>C</a:t>
            </a:r>
            <a:r>
              <a:rPr lang="en-GB" sz="3200" b="1" dirty="0">
                <a:effectLst/>
                <a:ea typeface="Times New Roman" panose="02020603050405020304" pitchFamily="18" charset="0"/>
                <a:cs typeface="Times New Roman" panose="02020603050405020304" pitchFamily="18" charset="0"/>
              </a:rPr>
              <a:t>onclusion</a:t>
            </a:r>
            <a:br>
              <a:rPr lang="en-GB" sz="3200" dirty="0">
                <a:effectLst/>
                <a:ea typeface="Times New Roman" panose="02020603050405020304" pitchFamily="18" charset="0"/>
                <a:cs typeface="Times New Roman" panose="02020603050405020304" pitchFamily="18" charset="0"/>
              </a:rPr>
            </a:br>
            <a:r>
              <a:rPr lang="en-GB" sz="3200" dirty="0">
                <a:effectLst/>
                <a:ea typeface="Times New Roman" panose="02020603050405020304" pitchFamily="18" charset="0"/>
                <a:cs typeface="Times New Roman" panose="02020603050405020304" pitchFamily="18" charset="0"/>
              </a:rPr>
              <a:t>There </a:t>
            </a:r>
            <a:r>
              <a:rPr lang="en-GB" sz="3200" dirty="0">
                <a:ea typeface="Times New Roman" panose="02020603050405020304" pitchFamily="18" charset="0"/>
                <a:cs typeface="Times New Roman" panose="02020603050405020304" pitchFamily="18" charset="0"/>
              </a:rPr>
              <a:t>remains ro</a:t>
            </a:r>
            <a:r>
              <a:rPr lang="en-GB" sz="3200" dirty="0">
                <a:effectLst/>
                <a:ea typeface="Times New Roman" panose="02020603050405020304" pitchFamily="18" charset="0"/>
                <a:cs typeface="Times New Roman" panose="02020603050405020304" pitchFamily="18" charset="0"/>
              </a:rPr>
              <a:t>om for improvement in LS patient care in EM, which the EMLSEN seeks to </a:t>
            </a:r>
            <a:r>
              <a:rPr lang="en-GB" sz="3200" dirty="0">
                <a:ea typeface="Times New Roman" panose="02020603050405020304" pitchFamily="18" charset="0"/>
                <a:cs typeface="Times New Roman" panose="02020603050405020304" pitchFamily="18" charset="0"/>
              </a:rPr>
              <a:t>continue to </a:t>
            </a:r>
            <a:r>
              <a:rPr lang="en-GB" sz="3200" dirty="0">
                <a:effectLst/>
                <a:ea typeface="Times New Roman" panose="02020603050405020304" pitchFamily="18" charset="0"/>
                <a:cs typeface="Times New Roman" panose="02020603050405020304" pitchFamily="18" charset="0"/>
              </a:rPr>
              <a:t>address with the support of monthly MDTs, multidisciplinary clinics, LS patient events and </a:t>
            </a:r>
            <a:r>
              <a:rPr lang="en-GB" sz="3200" dirty="0">
                <a:ea typeface="Times New Roman" panose="02020603050405020304" pitchFamily="18" charset="0"/>
                <a:cs typeface="Times New Roman" panose="02020603050405020304" pitchFamily="18" charset="0"/>
              </a:rPr>
              <a:t>the </a:t>
            </a:r>
            <a:r>
              <a:rPr lang="en-GB" sz="3200" dirty="0">
                <a:effectLst/>
                <a:ea typeface="Times New Roman" panose="02020603050405020304" pitchFamily="18" charset="0"/>
                <a:cs typeface="Times New Roman" panose="02020603050405020304" pitchFamily="18" charset="0"/>
              </a:rPr>
              <a:t>LS UK app. Further investigations on this matter may be conducted in the future.</a:t>
            </a:r>
            <a:endParaRPr lang="en-GB" sz="3200" dirty="0">
              <a:ea typeface="Times New Roman" panose="02020603050405020304" pitchFamily="18" charset="0"/>
              <a:cs typeface="Times New Roman" panose="02020603050405020304" pitchFamily="18" charset="0"/>
            </a:endParaRPr>
          </a:p>
          <a:p>
            <a:endParaRPr lang="en-GB" sz="3200" dirty="0">
              <a:ea typeface="Times New Roman" panose="02020603050405020304" pitchFamily="18" charset="0"/>
              <a:cs typeface="Times New Roman" panose="02020603050405020304" pitchFamily="18" charset="0"/>
            </a:endParaRPr>
          </a:p>
          <a:p>
            <a:r>
              <a:rPr lang="en-GB" sz="2400" b="1" dirty="0">
                <a:ea typeface="Times New Roman" panose="02020603050405020304" pitchFamily="18" charset="0"/>
                <a:cs typeface="Times New Roman" panose="02020603050405020304" pitchFamily="18" charset="0"/>
              </a:rPr>
              <a:t>References</a:t>
            </a:r>
          </a:p>
          <a:p>
            <a:r>
              <a:rPr lang="en-US" sz="2400" b="0" i="0" dirty="0">
                <a:effectLst/>
                <a:latin typeface="-apple-system"/>
              </a:rPr>
              <a:t>Lloyd, K.E., Foy, R., Hall, L.H., Ziegler, L., Green, S.M., Haider, Z.F., Taylor, D.G., </a:t>
            </a:r>
            <a:r>
              <a:rPr lang="en-US" sz="2400" b="0" i="0" dirty="0" err="1">
                <a:effectLst/>
                <a:latin typeface="-apple-system"/>
              </a:rPr>
              <a:t>MacKenzie</a:t>
            </a:r>
            <a:r>
              <a:rPr lang="en-US" sz="2400" b="0" i="0" dirty="0">
                <a:effectLst/>
                <a:latin typeface="-apple-system"/>
              </a:rPr>
              <a:t>, M. and Smith, S.G., 2022. Barriers and facilitators to using aspirin for preventive therapy: a qualitative study exploring the views and experiences of people with Lynch </a:t>
            </a:r>
            <a:r>
              <a:rPr lang="en-US" sz="2400" i="0" dirty="0">
                <a:effectLst/>
                <a:latin typeface="-apple-system"/>
              </a:rPr>
              <a:t>syndrome and healthcare providers. Hereditary Cancer in Clinical Practice, 20(1), p.30.</a:t>
            </a:r>
          </a:p>
          <a:p>
            <a:r>
              <a:rPr lang="en-GB" sz="2400" dirty="0">
                <a:ea typeface="Times New Roman" panose="02020603050405020304" pitchFamily="18" charset="0"/>
                <a:cs typeface="Times New Roman" panose="02020603050405020304" pitchFamily="18" charset="0"/>
              </a:rPr>
              <a:t>Ryan, N.A.J., </a:t>
            </a:r>
            <a:r>
              <a:rPr lang="en-GB" sz="2400" dirty="0" err="1">
                <a:ea typeface="Times New Roman" panose="02020603050405020304" pitchFamily="18" charset="0"/>
                <a:cs typeface="Times New Roman" panose="02020603050405020304" pitchFamily="18" charset="0"/>
              </a:rPr>
              <a:t>Nobes</a:t>
            </a:r>
            <a:r>
              <a:rPr lang="en-GB" sz="2400" dirty="0">
                <a:ea typeface="Times New Roman" panose="02020603050405020304" pitchFamily="18" charset="0"/>
                <a:cs typeface="Times New Roman" panose="02020603050405020304" pitchFamily="18" charset="0"/>
              </a:rPr>
              <a:t>, M., Sedgewick, D., Teoh, S.N., Evans, D.G. and Crosbie, E.J., 2021. A mismatch in care: results of a United Kingdom‐wide patient and clinician survey of gynaecological services for women with Lynch syndrome. BJOG: An International Journal of Obstetrics &amp; Gynaecology, 128(4), pp.728-736.</a:t>
            </a:r>
          </a:p>
        </p:txBody>
      </p:sp>
      <p:sp>
        <p:nvSpPr>
          <p:cNvPr id="12" name="TextBox 11">
            <a:extLst>
              <a:ext uri="{FF2B5EF4-FFF2-40B4-BE49-F238E27FC236}">
                <a16:creationId xmlns:a16="http://schemas.microsoft.com/office/drawing/2014/main" id="{8DACCD02-1B07-BF50-7BE9-5DD5C7459E5B}"/>
              </a:ext>
            </a:extLst>
          </p:cNvPr>
          <p:cNvSpPr txBox="1"/>
          <p:nvPr/>
        </p:nvSpPr>
        <p:spPr>
          <a:xfrm>
            <a:off x="15474277" y="2801580"/>
            <a:ext cx="14138570" cy="8956298"/>
          </a:xfrm>
          <a:prstGeom prst="rect">
            <a:avLst/>
          </a:prstGeom>
          <a:noFill/>
        </p:spPr>
        <p:txBody>
          <a:bodyPr wrap="square">
            <a:spAutoFit/>
          </a:bodyPr>
          <a:lstStyle/>
          <a:p>
            <a:r>
              <a:rPr lang="en-GB" sz="3200" b="1" dirty="0"/>
              <a:t>Family communication </a:t>
            </a:r>
          </a:p>
          <a:p>
            <a:r>
              <a:rPr lang="en-GB" sz="3200" dirty="0"/>
              <a:t>There was little change in the percentage of participants who shared their LS results with relatives, with 77% (37/48) sharing this in 2023 and 78% (111/143) sharing this  in 2025. The same number (n=2) of participants admitted to refusing to sharing their LS diagnosis with relatives in 2023 and 2025, however this represented a smaller percentage across the years as 4% in 2023 and 1.5% in 2025.</a:t>
            </a:r>
            <a:r>
              <a:rPr lang="en-GB" sz="3200" b="1" dirty="0">
                <a:ea typeface="Times New Roman" panose="02020603050405020304" pitchFamily="18" charset="0"/>
                <a:cs typeface="Times New Roman" panose="02020603050405020304" pitchFamily="18" charset="0"/>
              </a:rPr>
              <a:t> </a:t>
            </a:r>
          </a:p>
          <a:p>
            <a:endParaRPr lang="en-GB" sz="3200" b="1" dirty="0">
              <a:ea typeface="Times New Roman" panose="02020603050405020304" pitchFamily="18" charset="0"/>
              <a:cs typeface="Times New Roman" panose="02020603050405020304" pitchFamily="18" charset="0"/>
            </a:endParaRPr>
          </a:p>
          <a:p>
            <a:r>
              <a:rPr lang="en-GB" sz="3200" b="1" dirty="0">
                <a:ea typeface="Times New Roman" panose="02020603050405020304" pitchFamily="18" charset="0"/>
                <a:cs typeface="Times New Roman" panose="02020603050405020304" pitchFamily="18" charset="0"/>
              </a:rPr>
              <a:t>Utilisation of chemoprevention</a:t>
            </a:r>
          </a:p>
          <a:p>
            <a:r>
              <a:rPr lang="en-GB" sz="3200" dirty="0">
                <a:ea typeface="Times New Roman" panose="02020603050405020304" pitchFamily="18" charset="0"/>
                <a:cs typeface="Times New Roman" panose="02020603050405020304" pitchFamily="18" charset="0"/>
              </a:rPr>
              <a:t>Chemoprevention utility went from 14/47 (30%) in 2023 to 61/143 (43%) in 2025, representing a 13% increase among survey participants. In 2025, 17 participants (12%) shared that their GPs advised against aspirin in view of contraindications. </a:t>
            </a:r>
            <a:endParaRPr lang="en-GB" sz="3200" i="1" dirty="0">
              <a:ea typeface="Times New Roman" panose="02020603050405020304" pitchFamily="18" charset="0"/>
              <a:cs typeface="Times New Roman" panose="02020603050405020304" pitchFamily="18" charset="0"/>
            </a:endParaRPr>
          </a:p>
          <a:p>
            <a:endParaRPr lang="en-GB" sz="3200" dirty="0">
              <a:effectLst/>
              <a:ea typeface="Times New Roman" panose="02020603050405020304" pitchFamily="18" charset="0"/>
              <a:cs typeface="Times New Roman" panose="02020603050405020304" pitchFamily="18" charset="0"/>
            </a:endParaRPr>
          </a:p>
          <a:p>
            <a:r>
              <a:rPr lang="en-GB" sz="3200" b="1" dirty="0">
                <a:cs typeface="Times New Roman" panose="02020603050405020304" pitchFamily="18" charset="0"/>
              </a:rPr>
              <a:t>Colonoscopy screening</a:t>
            </a:r>
          </a:p>
          <a:p>
            <a:r>
              <a:rPr lang="en-GB" sz="3200" dirty="0">
                <a:cs typeface="Times New Roman" panose="02020603050405020304" pitchFamily="18" charset="0"/>
              </a:rPr>
              <a:t>Most participants shared that they have had colonoscopy screening (41/47), 87%, in 2023, and reassuringly this number has increased slightly to 90% in 2025 (129/143). Notably, only 71% (34/48) of participants in 2023 and 73% of participants in 2025 were reportedly up to date with their colonoscopy screening.</a:t>
            </a:r>
            <a:endParaRPr lang="en-GB" sz="3200" dirty="0"/>
          </a:p>
          <a:p>
            <a:endParaRPr lang="en-GB" sz="3200" dirty="0">
              <a:effectLst/>
              <a:ea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C8D98921-1772-ED61-97D4-8596322FE42B}"/>
              </a:ext>
            </a:extLst>
          </p:cNvPr>
          <p:cNvPicPr>
            <a:picLocks noChangeAspect="1"/>
          </p:cNvPicPr>
          <p:nvPr/>
        </p:nvPicPr>
        <p:blipFill>
          <a:blip r:embed="rId6"/>
          <a:stretch>
            <a:fillRect/>
          </a:stretch>
        </p:blipFill>
        <p:spPr>
          <a:xfrm>
            <a:off x="15474277" y="11261844"/>
            <a:ext cx="13859852" cy="8315912"/>
          </a:xfrm>
          <a:prstGeom prst="rect">
            <a:avLst/>
          </a:prstGeom>
        </p:spPr>
      </p:pic>
      <p:pic>
        <p:nvPicPr>
          <p:cNvPr id="26" name="Picture 25">
            <a:extLst>
              <a:ext uri="{FF2B5EF4-FFF2-40B4-BE49-F238E27FC236}">
                <a16:creationId xmlns:a16="http://schemas.microsoft.com/office/drawing/2014/main" id="{3A565610-FA21-6AFB-4C9B-FB08CBBC6669}"/>
              </a:ext>
            </a:extLst>
          </p:cNvPr>
          <p:cNvPicPr>
            <a:picLocks noChangeAspect="1"/>
          </p:cNvPicPr>
          <p:nvPr/>
        </p:nvPicPr>
        <p:blipFill>
          <a:blip r:embed="rId7"/>
          <a:stretch>
            <a:fillRect/>
          </a:stretch>
        </p:blipFill>
        <p:spPr>
          <a:xfrm>
            <a:off x="617120" y="14620759"/>
            <a:ext cx="13859852" cy="8541970"/>
          </a:xfrm>
          <a:prstGeom prst="rect">
            <a:avLst/>
          </a:prstGeom>
        </p:spPr>
      </p:pic>
      <p:pic>
        <p:nvPicPr>
          <p:cNvPr id="27" name="Picture 26">
            <a:extLst>
              <a:ext uri="{FF2B5EF4-FFF2-40B4-BE49-F238E27FC236}">
                <a16:creationId xmlns:a16="http://schemas.microsoft.com/office/drawing/2014/main" id="{01E2121D-1B34-B3C5-73DA-D0C4E8C421D3}"/>
              </a:ext>
            </a:extLst>
          </p:cNvPr>
          <p:cNvPicPr>
            <a:picLocks noChangeAspect="1"/>
          </p:cNvPicPr>
          <p:nvPr/>
        </p:nvPicPr>
        <p:blipFill>
          <a:blip r:embed="rId8"/>
          <a:stretch>
            <a:fillRect/>
          </a:stretch>
        </p:blipFill>
        <p:spPr>
          <a:xfrm>
            <a:off x="617120" y="31653096"/>
            <a:ext cx="13859852" cy="8349087"/>
          </a:xfrm>
          <a:prstGeom prst="rect">
            <a:avLst/>
          </a:prstGeom>
        </p:spPr>
      </p:pic>
    </p:spTree>
    <p:extLst>
      <p:ext uri="{BB962C8B-B14F-4D97-AF65-F5344CB8AC3E}">
        <p14:creationId xmlns:p14="http://schemas.microsoft.com/office/powerpoint/2010/main" val="18005164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2400</TotalTime>
  <Words>1296</Words>
  <Application>Microsoft Office PowerPoint</Application>
  <PresentationFormat>Custom</PresentationFormat>
  <Paragraphs>36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-apple-system</vt:lpstr>
      <vt:lpstr>Aptos</vt:lpstr>
      <vt:lpstr>Arial</vt:lpstr>
      <vt:lpstr>Calibri</vt:lpstr>
      <vt:lpstr>Calibri Light</vt:lpstr>
      <vt:lpstr>Times New Roman</vt:lpstr>
      <vt:lpstr>Office Theme</vt:lpstr>
      <vt:lpstr>Introduction Estimations suggest 1 in 350 people have Lynch syndrome (LS). The East Midlands Lynch Syndrome Expert Network (EMLSEN) was commissioned to improve LS testing and management. The EMLSEN MDT consists of healthcare professionals from oncology, colorectal surgery, gynaecology, clinical genetics, and GP; they seek to engage and support LS patients and family care in East Midlands (EM).    Purpose Assess the EMLSEN impact in LS patients over 18 months.    Methods Baseline data (BD) were collected August - October 2023, and follow-up data (FUD) were collected March – August 2025. BD established that 48 LS patients out of 214 participated (22.4% response rate), and FUD confirmed 143 participated out of 346 (41.3% response rate), representing a 19% increase in response rate.     Results Comparisons of BD with FUD found an increase in patients diagnosed with LS through cascade testing (44% to 52%) versus their own cancer diagnosis. FUD found 18% more of participants discussed H pylori testing with their GP, and 13% more of LS patients reported currently taking chemoprevention compared to BD.    Conclusion EMLSEN appears to be positively impacting LS care, however there is room for improvement. Next steps will include understanding the barriers for patients not having H pylori testing or taking chemoprevention. </vt:lpstr>
    </vt:vector>
  </TitlesOfParts>
  <Company>University Hospitals Of Leicester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StaffordSmith Bethany - Genomic Genetic Counsellor</dc:creator>
  <cp:lastModifiedBy>STAFFORD-SMITH, Bethany (UNIVERSITY HOSPITALS OF LEICESTER NHS TRUST)</cp:lastModifiedBy>
  <cp:revision>20</cp:revision>
  <dcterms:created xsi:type="dcterms:W3CDTF">2024-02-06T12:05:48Z</dcterms:created>
  <dcterms:modified xsi:type="dcterms:W3CDTF">2025-11-04T10:10:41Z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nDIP File ID">
    <vt:lpwstr>adc73fd1-ac1e-4f99-97f5-ba0a35e65eb8</vt:lpwstr>
  </property>
</Properties>
</file>