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451" r:id="rId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BD45E48-AE1B-4DC4-B4D4-5BBD68858AF1}" type="datetimeFigureOut">
              <a:rPr lang="en-GB" smtClean="0"/>
              <a:t>11/08/2024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AD3DB06-B150-40FF-BE47-20296115F7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2149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349500" y="522288"/>
            <a:ext cx="4648200" cy="26146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 dirty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7E1C39B-5B67-4C72-82FF-8FCDC10453DD}" type="slidenum">
              <a:rPr lang="en-GB" altLang="en-US"/>
              <a:pPr/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40887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93177-1A0E-7740-E3D1-D420AC74BF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9C4B84-9111-6029-DD58-51CCDCC177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9F7DB4-C8C5-8CCC-E99C-A7B608088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56746-79CF-420D-805E-754213B65A83}" type="datetimeFigureOut">
              <a:rPr lang="en-GB" smtClean="0"/>
              <a:t>11/08/2024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C2E4-55FA-FC45-231B-D40933DE4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F7097F-FF24-8B47-FF00-DCD780506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93D57-3BEF-4FCD-85B3-A4A57CE10B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654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15C3B-BC8D-E96E-1E3C-F2B6CCF17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5D0019-B8E7-572B-B80E-C91863BADE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49CAE1-CFFD-FFEB-1D46-F9D88EC48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56746-79CF-420D-805E-754213B65A83}" type="datetimeFigureOut">
              <a:rPr lang="en-GB" smtClean="0"/>
              <a:t>11/08/2024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980881-3751-2263-DC59-4EFA81FE9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5203BB-DEA8-DEF5-ADC3-92C940094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93D57-3BEF-4FCD-85B3-A4A57CE10B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477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38DFFA-F453-5909-9359-FE8FA3117B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6299FD-7F71-4E39-1CAE-C9CAEDB711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F384F-8F0C-F468-A27C-C5089620A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56746-79CF-420D-805E-754213B65A83}" type="datetimeFigureOut">
              <a:rPr lang="en-GB" smtClean="0"/>
              <a:t>11/08/2024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1628AE-0F9D-FD50-E0AA-0169CDFEA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F06F20-2B14-7E58-6828-FC53019E4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93D57-3BEF-4FCD-85B3-A4A57CE10B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5704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DEA71-6120-59BC-7A2A-4B8B087DB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CEC504-D00B-DC80-9B79-5900B52B8D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5A52AE-7E8D-D930-4922-0F6196C30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56746-79CF-420D-805E-754213B65A83}" type="datetimeFigureOut">
              <a:rPr lang="en-GB" smtClean="0"/>
              <a:t>11/08/2024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BC1E31-C9DF-E746-34BC-F54F38151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0734DB-758D-24D3-7355-74A66A71E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93D57-3BEF-4FCD-85B3-A4A57CE10B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293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6D116-5F15-FD94-4E91-B6374C472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3A76A4-0E0E-0F5D-566A-24FF47A1CA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69A622-689C-80D0-AF0B-6B3EB04EE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56746-79CF-420D-805E-754213B65A83}" type="datetimeFigureOut">
              <a:rPr lang="en-GB" smtClean="0"/>
              <a:t>11/08/2024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CF679F-D7C0-FAE8-323C-7AC67FE94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6E0944-9548-0BCE-52CE-AE8B2ECEF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93D57-3BEF-4FCD-85B3-A4A57CE10B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6609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E52A4-AF4B-D331-2BBA-35FC67E20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C4BF7-4161-0DF9-DB05-F2DDA6DE26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352F0D-895F-669C-B7EA-AC60EA4F41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D1D247-5FC3-33FF-4A1A-4B02E6CF8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56746-79CF-420D-805E-754213B65A83}" type="datetimeFigureOut">
              <a:rPr lang="en-GB" smtClean="0"/>
              <a:t>11/08/2024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746931-0BB9-C37B-8963-10F5FB5E8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95DF2E-D332-63BF-87D3-A6EC3BBA8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93D57-3BEF-4FCD-85B3-A4A57CE10B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4840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EA766-13DF-9B11-3BDE-B282A176A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FA6EC6-BB1C-014F-A758-30E5C40440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87FF02-B179-EE03-CE81-2129F61B83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E8BF0A-EC65-3A0D-1BCB-FE9E88A24B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03785D-EA3C-A7D0-6DBA-45FE168FB4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6CAA71-A5D0-1B63-A9E4-1F4CF6B38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56746-79CF-420D-805E-754213B65A83}" type="datetimeFigureOut">
              <a:rPr lang="en-GB" smtClean="0"/>
              <a:t>11/08/2024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E117B6-240D-749C-2462-F76D15ECB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CAE855-38B4-92DA-4C17-7D5E8A088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93D57-3BEF-4FCD-85B3-A4A57CE10B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7427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B0632-7C39-C877-8469-C925A0187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D8259E-CAD1-EEFC-15F1-786D04CF1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56746-79CF-420D-805E-754213B65A83}" type="datetimeFigureOut">
              <a:rPr lang="en-GB" smtClean="0"/>
              <a:t>11/08/2024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4FE9E1-8F66-9965-D353-A39563FA6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ECAB94-F123-1418-71F3-D200D56DE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93D57-3BEF-4FCD-85B3-A4A57CE10B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4073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B4EF8A-37F9-C179-1A65-E7560AA1A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56746-79CF-420D-805E-754213B65A83}" type="datetimeFigureOut">
              <a:rPr lang="en-GB" smtClean="0"/>
              <a:t>11/08/2024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F9B5DE-5196-8752-CE49-AFB52F3F7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66F788-07B1-6912-5CBA-27E05719E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93D57-3BEF-4FCD-85B3-A4A57CE10B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067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C84AF-9161-88B9-D7BB-AE49DDBFE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AC1C6A-30D3-2689-43C5-912CB3E569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E798E8-9DC1-93E7-06D6-EEA4B8159C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C99D51-A52B-7CA6-1487-146975FF5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56746-79CF-420D-805E-754213B65A83}" type="datetimeFigureOut">
              <a:rPr lang="en-GB" smtClean="0"/>
              <a:t>11/08/2024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BCA48-00A9-8920-BFD8-53AB3A3DF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948A30-7892-4A74-E547-1452FBA4A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93D57-3BEF-4FCD-85B3-A4A57CE10B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8079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904EC-6574-48A9-8AEA-3DBA3E73E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25F90A-93CB-E960-B442-7D041DAFCC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1E6215-D5D3-9742-B1C6-C5564903E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46D634-DF06-ACF7-0184-E9581CED6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56746-79CF-420D-805E-754213B65A83}" type="datetimeFigureOut">
              <a:rPr lang="en-GB" smtClean="0"/>
              <a:t>11/08/2024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732EF8-6140-3F03-27D0-3DBB2E739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CF4750-F3D0-B070-99D2-A171079BD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93D57-3BEF-4FCD-85B3-A4A57CE10B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1382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3EE4A0-AA64-D846-FD75-903ACDE53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97B310-F391-B7AE-170A-1E7566D3B6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AE0B8D-4180-0784-B3F1-FF5C6D8BD5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D56746-79CF-420D-805E-754213B65A83}" type="datetimeFigureOut">
              <a:rPr lang="en-GB" smtClean="0"/>
              <a:t>11/08/2024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C57D02-2C4A-B1A2-69F3-43522F6DB4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AE4046-55F2-F966-0D14-38097C8BAC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293D57-3BEF-4FCD-85B3-A4A57CE10B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2926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487488" y="839537"/>
            <a:ext cx="9001000" cy="6045847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7269" tIns="43635" rIns="87269" bIns="43635" anchor="ctr"/>
          <a:lstStyle/>
          <a:p>
            <a:pPr algn="ctr"/>
            <a:endParaRPr lang="en-GB" sz="2000" dirty="0"/>
          </a:p>
        </p:txBody>
      </p:sp>
      <p:sp>
        <p:nvSpPr>
          <p:cNvPr id="52" name="Freeform 51"/>
          <p:cNvSpPr/>
          <p:nvPr/>
        </p:nvSpPr>
        <p:spPr>
          <a:xfrm>
            <a:off x="8112224" y="978118"/>
            <a:ext cx="2160240" cy="1216178"/>
          </a:xfrm>
          <a:custGeom>
            <a:avLst/>
            <a:gdLst>
              <a:gd name="connsiteX0" fmla="*/ 0 w 573811"/>
              <a:gd name="connsiteY0" fmla="*/ 0 h 286905"/>
              <a:gd name="connsiteX1" fmla="*/ 573811 w 573811"/>
              <a:gd name="connsiteY1" fmla="*/ 0 h 286905"/>
              <a:gd name="connsiteX2" fmla="*/ 573811 w 573811"/>
              <a:gd name="connsiteY2" fmla="*/ 286905 h 286905"/>
              <a:gd name="connsiteX3" fmla="*/ 0 w 573811"/>
              <a:gd name="connsiteY3" fmla="*/ 286905 h 286905"/>
              <a:gd name="connsiteX4" fmla="*/ 0 w 573811"/>
              <a:gd name="connsiteY4" fmla="*/ 0 h 286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3811" h="286905">
                <a:moveTo>
                  <a:pt x="0" y="0"/>
                </a:moveTo>
                <a:lnTo>
                  <a:pt x="573811" y="0"/>
                </a:lnTo>
                <a:lnTo>
                  <a:pt x="573811" y="286905"/>
                </a:lnTo>
                <a:lnTo>
                  <a:pt x="0" y="28690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4242" tIns="51422" rIns="4242" bIns="4242" spcCol="1212"/>
          <a:lstStyle/>
          <a:p>
            <a:pPr algn="ctr" defTabSz="296957">
              <a:lnSpc>
                <a:spcPct val="90000"/>
              </a:lnSpc>
              <a:spcAft>
                <a:spcPct val="35000"/>
              </a:spcAft>
              <a:defRPr/>
            </a:pPr>
            <a:endParaRPr lang="en-GB" sz="900" dirty="0">
              <a:solidFill>
                <a:schemeClr val="bg1"/>
              </a:solidFill>
            </a:endParaRPr>
          </a:p>
          <a:p>
            <a:pPr algn="ctr" defTabSz="296957">
              <a:lnSpc>
                <a:spcPct val="90000"/>
              </a:lnSpc>
              <a:spcAft>
                <a:spcPct val="35000"/>
              </a:spcAft>
              <a:defRPr/>
            </a:pPr>
            <a:endParaRPr lang="en-GB" sz="900" dirty="0">
              <a:solidFill>
                <a:schemeClr val="bg1"/>
              </a:solidFill>
            </a:endParaRPr>
          </a:p>
          <a:p>
            <a:pPr algn="ctr" defTabSz="296957">
              <a:lnSpc>
                <a:spcPct val="90000"/>
              </a:lnSpc>
              <a:spcAft>
                <a:spcPct val="35000"/>
              </a:spcAft>
              <a:defRPr/>
            </a:pPr>
            <a:endParaRPr lang="en-GB" sz="900" dirty="0">
              <a:solidFill>
                <a:schemeClr val="bg1"/>
              </a:solidFill>
            </a:endParaRPr>
          </a:p>
          <a:p>
            <a:pPr algn="ctr" defTabSz="296957">
              <a:lnSpc>
                <a:spcPct val="90000"/>
              </a:lnSpc>
              <a:spcAft>
                <a:spcPct val="35000"/>
              </a:spcAft>
              <a:defRPr/>
            </a:pPr>
            <a:endParaRPr lang="en-GB" sz="900" dirty="0">
              <a:solidFill>
                <a:schemeClr val="bg1"/>
              </a:solidFill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5015881" y="2316232"/>
            <a:ext cx="2051027" cy="338777"/>
          </a:xfrm>
          <a:custGeom>
            <a:avLst/>
            <a:gdLst>
              <a:gd name="connsiteX0" fmla="*/ 0 w 573811"/>
              <a:gd name="connsiteY0" fmla="*/ 0 h 286905"/>
              <a:gd name="connsiteX1" fmla="*/ 573811 w 573811"/>
              <a:gd name="connsiteY1" fmla="*/ 0 h 286905"/>
              <a:gd name="connsiteX2" fmla="*/ 573811 w 573811"/>
              <a:gd name="connsiteY2" fmla="*/ 286905 h 286905"/>
              <a:gd name="connsiteX3" fmla="*/ 0 w 573811"/>
              <a:gd name="connsiteY3" fmla="*/ 286905 h 286905"/>
              <a:gd name="connsiteX4" fmla="*/ 0 w 573811"/>
              <a:gd name="connsiteY4" fmla="*/ 0 h 286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3811" h="286905">
                <a:moveTo>
                  <a:pt x="0" y="0"/>
                </a:moveTo>
                <a:lnTo>
                  <a:pt x="573811" y="0"/>
                </a:lnTo>
                <a:lnTo>
                  <a:pt x="573811" y="286905"/>
                </a:lnTo>
                <a:lnTo>
                  <a:pt x="0" y="286905"/>
                </a:lnTo>
                <a:lnTo>
                  <a:pt x="0" y="0"/>
                </a:lnTo>
                <a:close/>
              </a:path>
            </a:pathLst>
          </a:custGeom>
          <a:solidFill>
            <a:srgbClr val="00B0F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4242" tIns="4242" rIns="4242" bIns="4242" spcCol="1212" anchor="ctr"/>
          <a:lstStyle/>
          <a:p>
            <a:pPr algn="ctr" defTabSz="296957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1200" dirty="0"/>
              <a:t>Triage Breast Pain referrals</a:t>
            </a:r>
          </a:p>
        </p:txBody>
      </p:sp>
      <p:sp>
        <p:nvSpPr>
          <p:cNvPr id="57" name="Freeform 56"/>
          <p:cNvSpPr/>
          <p:nvPr/>
        </p:nvSpPr>
        <p:spPr>
          <a:xfrm>
            <a:off x="4511825" y="770906"/>
            <a:ext cx="3001390" cy="353541"/>
          </a:xfrm>
          <a:custGeom>
            <a:avLst/>
            <a:gdLst>
              <a:gd name="connsiteX0" fmla="*/ 0 w 573811"/>
              <a:gd name="connsiteY0" fmla="*/ 0 h 286905"/>
              <a:gd name="connsiteX1" fmla="*/ 573811 w 573811"/>
              <a:gd name="connsiteY1" fmla="*/ 0 h 286905"/>
              <a:gd name="connsiteX2" fmla="*/ 573811 w 573811"/>
              <a:gd name="connsiteY2" fmla="*/ 286905 h 286905"/>
              <a:gd name="connsiteX3" fmla="*/ 0 w 573811"/>
              <a:gd name="connsiteY3" fmla="*/ 286905 h 286905"/>
              <a:gd name="connsiteX4" fmla="*/ 0 w 573811"/>
              <a:gd name="connsiteY4" fmla="*/ 0 h 286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3811" h="286905">
                <a:moveTo>
                  <a:pt x="0" y="0"/>
                </a:moveTo>
                <a:lnTo>
                  <a:pt x="573811" y="0"/>
                </a:lnTo>
                <a:lnTo>
                  <a:pt x="573811" y="286905"/>
                </a:lnTo>
                <a:lnTo>
                  <a:pt x="0" y="28690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4242" tIns="4242" rIns="4242" bIns="4242" spcCol="1212" anchor="ctr"/>
          <a:lstStyle/>
          <a:p>
            <a:pPr algn="ctr" defTabSz="296957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1100" dirty="0">
                <a:solidFill>
                  <a:schemeClr val="bg1"/>
                </a:solidFill>
              </a:rPr>
              <a:t>Patient attends GP with breast pain symptoms</a:t>
            </a:r>
          </a:p>
        </p:txBody>
      </p:sp>
      <p:sp>
        <p:nvSpPr>
          <p:cNvPr id="58" name="Freeform 57"/>
          <p:cNvSpPr/>
          <p:nvPr/>
        </p:nvSpPr>
        <p:spPr>
          <a:xfrm>
            <a:off x="4887800" y="1772518"/>
            <a:ext cx="2288323" cy="421779"/>
          </a:xfrm>
          <a:custGeom>
            <a:avLst/>
            <a:gdLst>
              <a:gd name="connsiteX0" fmla="*/ 0 w 573811"/>
              <a:gd name="connsiteY0" fmla="*/ 0 h 286905"/>
              <a:gd name="connsiteX1" fmla="*/ 573811 w 573811"/>
              <a:gd name="connsiteY1" fmla="*/ 0 h 286905"/>
              <a:gd name="connsiteX2" fmla="*/ 573811 w 573811"/>
              <a:gd name="connsiteY2" fmla="*/ 286905 h 286905"/>
              <a:gd name="connsiteX3" fmla="*/ 0 w 573811"/>
              <a:gd name="connsiteY3" fmla="*/ 286905 h 286905"/>
              <a:gd name="connsiteX4" fmla="*/ 0 w 573811"/>
              <a:gd name="connsiteY4" fmla="*/ 0 h 286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3811" h="286905">
                <a:moveTo>
                  <a:pt x="0" y="0"/>
                </a:moveTo>
                <a:lnTo>
                  <a:pt x="573811" y="0"/>
                </a:lnTo>
                <a:lnTo>
                  <a:pt x="573811" y="286905"/>
                </a:lnTo>
                <a:lnTo>
                  <a:pt x="0" y="28690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4242" tIns="4242" rIns="4242" bIns="4242" spcCol="1212" anchor="ctr"/>
          <a:lstStyle/>
          <a:p>
            <a:pPr algn="ctr" defTabSz="296957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1100" dirty="0">
                <a:solidFill>
                  <a:schemeClr val="bg1"/>
                </a:solidFill>
              </a:rPr>
              <a:t>If pain symptoms persist, GP refers to Community Breast Pain Clinic on ERS</a:t>
            </a:r>
            <a:endParaRPr lang="en-GB" sz="900" dirty="0">
              <a:solidFill>
                <a:schemeClr val="bg1"/>
              </a:solidFill>
            </a:endParaRPr>
          </a:p>
        </p:txBody>
      </p:sp>
      <p:sp>
        <p:nvSpPr>
          <p:cNvPr id="39" name="Freeform 38"/>
          <p:cNvSpPr/>
          <p:nvPr/>
        </p:nvSpPr>
        <p:spPr>
          <a:xfrm>
            <a:off x="4887800" y="1268462"/>
            <a:ext cx="2288323" cy="389429"/>
          </a:xfrm>
          <a:custGeom>
            <a:avLst/>
            <a:gdLst>
              <a:gd name="connsiteX0" fmla="*/ 0 w 573811"/>
              <a:gd name="connsiteY0" fmla="*/ 0 h 286905"/>
              <a:gd name="connsiteX1" fmla="*/ 573811 w 573811"/>
              <a:gd name="connsiteY1" fmla="*/ 0 h 286905"/>
              <a:gd name="connsiteX2" fmla="*/ 573811 w 573811"/>
              <a:gd name="connsiteY2" fmla="*/ 286905 h 286905"/>
              <a:gd name="connsiteX3" fmla="*/ 0 w 573811"/>
              <a:gd name="connsiteY3" fmla="*/ 286905 h 286905"/>
              <a:gd name="connsiteX4" fmla="*/ 0 w 573811"/>
              <a:gd name="connsiteY4" fmla="*/ 0 h 286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3811" h="286905">
                <a:moveTo>
                  <a:pt x="0" y="0"/>
                </a:moveTo>
                <a:lnTo>
                  <a:pt x="573811" y="0"/>
                </a:lnTo>
                <a:lnTo>
                  <a:pt x="573811" y="286905"/>
                </a:lnTo>
                <a:lnTo>
                  <a:pt x="0" y="28690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4242" tIns="4242" rIns="4242" bIns="4242" spcCol="1212" anchor="ctr"/>
          <a:lstStyle/>
          <a:p>
            <a:pPr algn="ctr" defTabSz="296957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1100" dirty="0">
                <a:solidFill>
                  <a:schemeClr val="bg1"/>
                </a:solidFill>
              </a:rPr>
              <a:t>GP manages patient on breast pain pathway for  3 months</a:t>
            </a:r>
          </a:p>
        </p:txBody>
      </p:sp>
      <p:sp>
        <p:nvSpPr>
          <p:cNvPr id="41" name="Freeform 40"/>
          <p:cNvSpPr/>
          <p:nvPr/>
        </p:nvSpPr>
        <p:spPr>
          <a:xfrm>
            <a:off x="7426947" y="2835027"/>
            <a:ext cx="2413469" cy="398018"/>
          </a:xfrm>
          <a:custGeom>
            <a:avLst/>
            <a:gdLst>
              <a:gd name="connsiteX0" fmla="*/ 0 w 573811"/>
              <a:gd name="connsiteY0" fmla="*/ 0 h 286905"/>
              <a:gd name="connsiteX1" fmla="*/ 573811 w 573811"/>
              <a:gd name="connsiteY1" fmla="*/ 0 h 286905"/>
              <a:gd name="connsiteX2" fmla="*/ 573811 w 573811"/>
              <a:gd name="connsiteY2" fmla="*/ 286905 h 286905"/>
              <a:gd name="connsiteX3" fmla="*/ 0 w 573811"/>
              <a:gd name="connsiteY3" fmla="*/ 286905 h 286905"/>
              <a:gd name="connsiteX4" fmla="*/ 0 w 573811"/>
              <a:gd name="connsiteY4" fmla="*/ 0 h 286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3811" h="286905">
                <a:moveTo>
                  <a:pt x="0" y="0"/>
                </a:moveTo>
                <a:lnTo>
                  <a:pt x="573811" y="0"/>
                </a:lnTo>
                <a:lnTo>
                  <a:pt x="573811" y="286905"/>
                </a:lnTo>
                <a:lnTo>
                  <a:pt x="0" y="286905"/>
                </a:lnTo>
                <a:lnTo>
                  <a:pt x="0" y="0"/>
                </a:lnTo>
                <a:close/>
              </a:path>
            </a:pathLst>
          </a:custGeom>
          <a:solidFill>
            <a:srgbClr val="00B0F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4242" tIns="4242" rIns="4242" bIns="4242" spcCol="1212" anchor="ctr"/>
          <a:lstStyle/>
          <a:p>
            <a:pPr algn="ctr" defTabSz="296957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1100" dirty="0"/>
              <a:t>Redirected inappropriate referrals to GP or make a 2ww appointment</a:t>
            </a:r>
          </a:p>
        </p:txBody>
      </p:sp>
      <p:sp>
        <p:nvSpPr>
          <p:cNvPr id="42" name="Freeform 41"/>
          <p:cNvSpPr/>
          <p:nvPr/>
        </p:nvSpPr>
        <p:spPr>
          <a:xfrm>
            <a:off x="3856754" y="3480345"/>
            <a:ext cx="1774084" cy="311755"/>
          </a:xfrm>
          <a:custGeom>
            <a:avLst/>
            <a:gdLst>
              <a:gd name="connsiteX0" fmla="*/ 0 w 573811"/>
              <a:gd name="connsiteY0" fmla="*/ 0 h 286905"/>
              <a:gd name="connsiteX1" fmla="*/ 573811 w 573811"/>
              <a:gd name="connsiteY1" fmla="*/ 0 h 286905"/>
              <a:gd name="connsiteX2" fmla="*/ 573811 w 573811"/>
              <a:gd name="connsiteY2" fmla="*/ 286905 h 286905"/>
              <a:gd name="connsiteX3" fmla="*/ 0 w 573811"/>
              <a:gd name="connsiteY3" fmla="*/ 286905 h 286905"/>
              <a:gd name="connsiteX4" fmla="*/ 0 w 573811"/>
              <a:gd name="connsiteY4" fmla="*/ 0 h 286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3811" h="286905">
                <a:moveTo>
                  <a:pt x="0" y="0"/>
                </a:moveTo>
                <a:lnTo>
                  <a:pt x="573811" y="0"/>
                </a:lnTo>
                <a:lnTo>
                  <a:pt x="573811" y="286905"/>
                </a:lnTo>
                <a:lnTo>
                  <a:pt x="0" y="286905"/>
                </a:lnTo>
                <a:lnTo>
                  <a:pt x="0" y="0"/>
                </a:lnTo>
                <a:close/>
              </a:path>
            </a:pathLst>
          </a:custGeom>
          <a:solidFill>
            <a:srgbClr val="00B0F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4242" tIns="4242" rIns="4242" bIns="4242" spcCol="1212" anchor="ctr"/>
          <a:lstStyle/>
          <a:p>
            <a:pPr algn="ctr" defTabSz="296957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1050" dirty="0"/>
              <a:t>Pain history/examination</a:t>
            </a:r>
          </a:p>
        </p:txBody>
      </p:sp>
      <p:sp>
        <p:nvSpPr>
          <p:cNvPr id="43" name="Freeform 42"/>
          <p:cNvSpPr/>
          <p:nvPr/>
        </p:nvSpPr>
        <p:spPr>
          <a:xfrm>
            <a:off x="4583833" y="2852638"/>
            <a:ext cx="2499376" cy="380407"/>
          </a:xfrm>
          <a:custGeom>
            <a:avLst/>
            <a:gdLst>
              <a:gd name="connsiteX0" fmla="*/ 0 w 573811"/>
              <a:gd name="connsiteY0" fmla="*/ 0 h 286905"/>
              <a:gd name="connsiteX1" fmla="*/ 573811 w 573811"/>
              <a:gd name="connsiteY1" fmla="*/ 0 h 286905"/>
              <a:gd name="connsiteX2" fmla="*/ 573811 w 573811"/>
              <a:gd name="connsiteY2" fmla="*/ 286905 h 286905"/>
              <a:gd name="connsiteX3" fmla="*/ 0 w 573811"/>
              <a:gd name="connsiteY3" fmla="*/ 286905 h 286905"/>
              <a:gd name="connsiteX4" fmla="*/ 0 w 573811"/>
              <a:gd name="connsiteY4" fmla="*/ 0 h 286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3811" h="286905">
                <a:moveTo>
                  <a:pt x="0" y="0"/>
                </a:moveTo>
                <a:lnTo>
                  <a:pt x="573811" y="0"/>
                </a:lnTo>
                <a:lnTo>
                  <a:pt x="573811" y="286905"/>
                </a:lnTo>
                <a:lnTo>
                  <a:pt x="0" y="2869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4242" tIns="4242" rIns="4242" bIns="4242" spcCol="1212" anchor="ctr"/>
          <a:lstStyle/>
          <a:p>
            <a:pPr algn="ctr" defTabSz="296957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1100" dirty="0"/>
              <a:t>Book Breast Pain Clinic appointment and generate patient letter</a:t>
            </a:r>
          </a:p>
        </p:txBody>
      </p:sp>
      <p:sp>
        <p:nvSpPr>
          <p:cNvPr id="44" name="Freeform 43"/>
          <p:cNvSpPr/>
          <p:nvPr/>
        </p:nvSpPr>
        <p:spPr>
          <a:xfrm>
            <a:off x="8411185" y="1082601"/>
            <a:ext cx="565135" cy="257868"/>
          </a:xfrm>
          <a:custGeom>
            <a:avLst/>
            <a:gdLst>
              <a:gd name="connsiteX0" fmla="*/ 0 w 573811"/>
              <a:gd name="connsiteY0" fmla="*/ 0 h 286905"/>
              <a:gd name="connsiteX1" fmla="*/ 573811 w 573811"/>
              <a:gd name="connsiteY1" fmla="*/ 0 h 286905"/>
              <a:gd name="connsiteX2" fmla="*/ 573811 w 573811"/>
              <a:gd name="connsiteY2" fmla="*/ 286905 h 286905"/>
              <a:gd name="connsiteX3" fmla="*/ 0 w 573811"/>
              <a:gd name="connsiteY3" fmla="*/ 286905 h 286905"/>
              <a:gd name="connsiteX4" fmla="*/ 0 w 573811"/>
              <a:gd name="connsiteY4" fmla="*/ 0 h 286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3811" h="286905">
                <a:moveTo>
                  <a:pt x="0" y="0"/>
                </a:moveTo>
                <a:lnTo>
                  <a:pt x="573811" y="0"/>
                </a:lnTo>
                <a:lnTo>
                  <a:pt x="573811" y="286905"/>
                </a:lnTo>
                <a:lnTo>
                  <a:pt x="0" y="28690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4242" tIns="4242" rIns="4242" bIns="4242" spcCol="1212" anchor="ctr"/>
          <a:lstStyle/>
          <a:p>
            <a:pPr algn="ctr" defTabSz="296957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1200" dirty="0">
                <a:solidFill>
                  <a:schemeClr val="bg1"/>
                </a:solidFill>
              </a:rPr>
              <a:t>GP</a:t>
            </a:r>
          </a:p>
        </p:txBody>
      </p:sp>
      <p:sp>
        <p:nvSpPr>
          <p:cNvPr id="47" name="Freeform 46"/>
          <p:cNvSpPr/>
          <p:nvPr/>
        </p:nvSpPr>
        <p:spPr>
          <a:xfrm>
            <a:off x="8400256" y="1769161"/>
            <a:ext cx="1728192" cy="247626"/>
          </a:xfrm>
          <a:custGeom>
            <a:avLst/>
            <a:gdLst>
              <a:gd name="connsiteX0" fmla="*/ 0 w 573811"/>
              <a:gd name="connsiteY0" fmla="*/ 0 h 286905"/>
              <a:gd name="connsiteX1" fmla="*/ 573811 w 573811"/>
              <a:gd name="connsiteY1" fmla="*/ 0 h 286905"/>
              <a:gd name="connsiteX2" fmla="*/ 573811 w 573811"/>
              <a:gd name="connsiteY2" fmla="*/ 286905 h 286905"/>
              <a:gd name="connsiteX3" fmla="*/ 0 w 573811"/>
              <a:gd name="connsiteY3" fmla="*/ 286905 h 286905"/>
              <a:gd name="connsiteX4" fmla="*/ 0 w 573811"/>
              <a:gd name="connsiteY4" fmla="*/ 0 h 286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3811" h="286905">
                <a:moveTo>
                  <a:pt x="0" y="0"/>
                </a:moveTo>
                <a:lnTo>
                  <a:pt x="573811" y="0"/>
                </a:lnTo>
                <a:lnTo>
                  <a:pt x="573811" y="286905"/>
                </a:lnTo>
                <a:lnTo>
                  <a:pt x="0" y="286905"/>
                </a:lnTo>
                <a:lnTo>
                  <a:pt x="0" y="0"/>
                </a:lnTo>
                <a:close/>
              </a:path>
            </a:pathLst>
          </a:custGeom>
          <a:solidFill>
            <a:srgbClr val="00B0F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4242" tIns="4242" rIns="4242" bIns="4242" spcCol="1212" anchor="ctr"/>
          <a:lstStyle/>
          <a:p>
            <a:pPr algn="ctr" defTabSz="296957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1200" dirty="0"/>
              <a:t>BP  Clinic Clinician</a:t>
            </a:r>
          </a:p>
        </p:txBody>
      </p:sp>
      <p:sp>
        <p:nvSpPr>
          <p:cNvPr id="51" name="Freeform 50"/>
          <p:cNvSpPr/>
          <p:nvPr/>
        </p:nvSpPr>
        <p:spPr>
          <a:xfrm>
            <a:off x="8400256" y="1409121"/>
            <a:ext cx="1728192" cy="226293"/>
          </a:xfrm>
          <a:custGeom>
            <a:avLst/>
            <a:gdLst>
              <a:gd name="connsiteX0" fmla="*/ 0 w 573811"/>
              <a:gd name="connsiteY0" fmla="*/ 0 h 286905"/>
              <a:gd name="connsiteX1" fmla="*/ 573811 w 573811"/>
              <a:gd name="connsiteY1" fmla="*/ 0 h 286905"/>
              <a:gd name="connsiteX2" fmla="*/ 573811 w 573811"/>
              <a:gd name="connsiteY2" fmla="*/ 286905 h 286905"/>
              <a:gd name="connsiteX3" fmla="*/ 0 w 573811"/>
              <a:gd name="connsiteY3" fmla="*/ 286905 h 286905"/>
              <a:gd name="connsiteX4" fmla="*/ 0 w 573811"/>
              <a:gd name="connsiteY4" fmla="*/ 0 h 286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3811" h="286905">
                <a:moveTo>
                  <a:pt x="0" y="0"/>
                </a:moveTo>
                <a:lnTo>
                  <a:pt x="573811" y="0"/>
                </a:lnTo>
                <a:lnTo>
                  <a:pt x="573811" y="286905"/>
                </a:lnTo>
                <a:lnTo>
                  <a:pt x="0" y="2869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4242" tIns="4242" rIns="4242" bIns="4242" spcCol="1212" anchor="ctr"/>
          <a:lstStyle/>
          <a:p>
            <a:pPr algn="ctr" defTabSz="296957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1200" dirty="0"/>
              <a:t>Breast Clinic Co-ordinator</a:t>
            </a:r>
          </a:p>
        </p:txBody>
      </p:sp>
      <p:sp>
        <p:nvSpPr>
          <p:cNvPr id="64" name="Freeform 63"/>
          <p:cNvSpPr/>
          <p:nvPr/>
        </p:nvSpPr>
        <p:spPr>
          <a:xfrm>
            <a:off x="5834086" y="3473251"/>
            <a:ext cx="1486050" cy="318849"/>
          </a:xfrm>
          <a:custGeom>
            <a:avLst/>
            <a:gdLst>
              <a:gd name="connsiteX0" fmla="*/ 0 w 573811"/>
              <a:gd name="connsiteY0" fmla="*/ 0 h 286905"/>
              <a:gd name="connsiteX1" fmla="*/ 573811 w 573811"/>
              <a:gd name="connsiteY1" fmla="*/ 0 h 286905"/>
              <a:gd name="connsiteX2" fmla="*/ 573811 w 573811"/>
              <a:gd name="connsiteY2" fmla="*/ 286905 h 286905"/>
              <a:gd name="connsiteX3" fmla="*/ 0 w 573811"/>
              <a:gd name="connsiteY3" fmla="*/ 286905 h 286905"/>
              <a:gd name="connsiteX4" fmla="*/ 0 w 573811"/>
              <a:gd name="connsiteY4" fmla="*/ 0 h 286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3811" h="286905">
                <a:moveTo>
                  <a:pt x="0" y="0"/>
                </a:moveTo>
                <a:lnTo>
                  <a:pt x="573811" y="0"/>
                </a:lnTo>
                <a:lnTo>
                  <a:pt x="573811" y="286905"/>
                </a:lnTo>
                <a:lnTo>
                  <a:pt x="0" y="286905"/>
                </a:lnTo>
                <a:lnTo>
                  <a:pt x="0" y="0"/>
                </a:lnTo>
                <a:close/>
              </a:path>
            </a:pathLst>
          </a:custGeom>
          <a:solidFill>
            <a:srgbClr val="00B0F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4242" tIns="4242" rIns="4242" bIns="4242" spcCol="1212" anchor="ctr"/>
          <a:lstStyle/>
          <a:p>
            <a:pPr algn="ctr" defTabSz="296957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1050" dirty="0"/>
              <a:t>Family history</a:t>
            </a:r>
          </a:p>
        </p:txBody>
      </p:sp>
      <p:sp>
        <p:nvSpPr>
          <p:cNvPr id="65" name="Freeform 64"/>
          <p:cNvSpPr/>
          <p:nvPr/>
        </p:nvSpPr>
        <p:spPr>
          <a:xfrm>
            <a:off x="4765054" y="4045229"/>
            <a:ext cx="2403423" cy="1111664"/>
          </a:xfrm>
          <a:custGeom>
            <a:avLst/>
            <a:gdLst>
              <a:gd name="connsiteX0" fmla="*/ 0 w 573811"/>
              <a:gd name="connsiteY0" fmla="*/ 0 h 286905"/>
              <a:gd name="connsiteX1" fmla="*/ 573811 w 573811"/>
              <a:gd name="connsiteY1" fmla="*/ 0 h 286905"/>
              <a:gd name="connsiteX2" fmla="*/ 573811 w 573811"/>
              <a:gd name="connsiteY2" fmla="*/ 286905 h 286905"/>
              <a:gd name="connsiteX3" fmla="*/ 0 w 573811"/>
              <a:gd name="connsiteY3" fmla="*/ 286905 h 286905"/>
              <a:gd name="connsiteX4" fmla="*/ 0 w 573811"/>
              <a:gd name="connsiteY4" fmla="*/ 0 h 286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3811" h="286905">
                <a:moveTo>
                  <a:pt x="0" y="0"/>
                </a:moveTo>
                <a:lnTo>
                  <a:pt x="573811" y="0"/>
                </a:lnTo>
                <a:lnTo>
                  <a:pt x="573811" y="286905"/>
                </a:lnTo>
                <a:lnTo>
                  <a:pt x="0" y="286905"/>
                </a:lnTo>
                <a:lnTo>
                  <a:pt x="0" y="0"/>
                </a:lnTo>
                <a:close/>
              </a:path>
            </a:pathLst>
          </a:custGeom>
          <a:solidFill>
            <a:srgbClr val="00B0F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4242" tIns="4242" rIns="4242" bIns="4242" spcCol="1212" anchor="t"/>
          <a:lstStyle/>
          <a:p>
            <a:pPr algn="ctr" defTabSz="296957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1200" b="1" u="sng" dirty="0"/>
              <a:t>Normal</a:t>
            </a:r>
          </a:p>
          <a:p>
            <a:pPr marL="182563" indent="-182563" defTabSz="296957">
              <a:lnSpc>
                <a:spcPct val="90000"/>
              </a:lnSpc>
              <a:spcAft>
                <a:spcPct val="35000"/>
              </a:spcAft>
              <a:buFont typeface="+mj-lt"/>
              <a:buAutoNum type="arabicPeriod"/>
              <a:defRPr/>
            </a:pPr>
            <a:r>
              <a:rPr lang="en-GB" sz="900" dirty="0"/>
              <a:t>Discharge to GP (‘Normal’ letter) with advice to inform GP if symptoms or FH change </a:t>
            </a:r>
          </a:p>
          <a:p>
            <a:pPr marL="182563" indent="-182563" defTabSz="296957">
              <a:lnSpc>
                <a:spcPct val="90000"/>
              </a:lnSpc>
              <a:spcAft>
                <a:spcPct val="35000"/>
              </a:spcAft>
              <a:buFont typeface="+mj-lt"/>
              <a:buAutoNum type="arabicPeriod"/>
              <a:defRPr/>
            </a:pPr>
            <a:r>
              <a:rPr lang="en-GB" sz="900" dirty="0"/>
              <a:t>Family history assessment documented</a:t>
            </a:r>
          </a:p>
          <a:p>
            <a:pPr marL="182563" indent="-182563" defTabSz="296957">
              <a:lnSpc>
                <a:spcPct val="90000"/>
              </a:lnSpc>
              <a:spcAft>
                <a:spcPct val="35000"/>
              </a:spcAft>
              <a:buFont typeface="+mj-lt"/>
              <a:buAutoNum type="arabicPeriod"/>
              <a:defRPr/>
            </a:pPr>
            <a:r>
              <a:rPr lang="en-GB" sz="900" dirty="0"/>
              <a:t>Clinician to treat pain as per BP pathway</a:t>
            </a:r>
          </a:p>
        </p:txBody>
      </p:sp>
      <p:sp>
        <p:nvSpPr>
          <p:cNvPr id="66" name="Freeform 65"/>
          <p:cNvSpPr/>
          <p:nvPr/>
        </p:nvSpPr>
        <p:spPr>
          <a:xfrm>
            <a:off x="2653182" y="4045109"/>
            <a:ext cx="1858642" cy="708338"/>
          </a:xfrm>
          <a:custGeom>
            <a:avLst/>
            <a:gdLst>
              <a:gd name="connsiteX0" fmla="*/ 0 w 573811"/>
              <a:gd name="connsiteY0" fmla="*/ 0 h 286905"/>
              <a:gd name="connsiteX1" fmla="*/ 573811 w 573811"/>
              <a:gd name="connsiteY1" fmla="*/ 0 h 286905"/>
              <a:gd name="connsiteX2" fmla="*/ 573811 w 573811"/>
              <a:gd name="connsiteY2" fmla="*/ 286905 h 286905"/>
              <a:gd name="connsiteX3" fmla="*/ 0 w 573811"/>
              <a:gd name="connsiteY3" fmla="*/ 286905 h 286905"/>
              <a:gd name="connsiteX4" fmla="*/ 0 w 573811"/>
              <a:gd name="connsiteY4" fmla="*/ 0 h 286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3811" h="286905">
                <a:moveTo>
                  <a:pt x="0" y="0"/>
                </a:moveTo>
                <a:lnTo>
                  <a:pt x="573811" y="0"/>
                </a:lnTo>
                <a:lnTo>
                  <a:pt x="573811" y="286905"/>
                </a:lnTo>
                <a:lnTo>
                  <a:pt x="0" y="286905"/>
                </a:lnTo>
                <a:lnTo>
                  <a:pt x="0" y="0"/>
                </a:lnTo>
                <a:close/>
              </a:path>
            </a:pathLst>
          </a:custGeom>
          <a:solidFill>
            <a:srgbClr val="00B0F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4242" tIns="4242" rIns="4242" bIns="4242" spcCol="1212" anchor="t"/>
          <a:lstStyle/>
          <a:p>
            <a:pPr algn="ctr" defTabSz="296957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1200" b="1" u="sng" dirty="0"/>
              <a:t>Abnormal</a:t>
            </a:r>
          </a:p>
          <a:p>
            <a:pPr marL="182563" indent="-95250" defTabSz="296957">
              <a:lnSpc>
                <a:spcPct val="90000"/>
              </a:lnSpc>
              <a:spcAft>
                <a:spcPct val="35000"/>
              </a:spcAft>
              <a:buFont typeface="+mj-lt"/>
              <a:buAutoNum type="arabicPeriod"/>
              <a:defRPr/>
            </a:pPr>
            <a:r>
              <a:rPr lang="en-GB" sz="1000" dirty="0"/>
              <a:t>Refer to 2ww pathway</a:t>
            </a:r>
          </a:p>
          <a:p>
            <a:pPr marL="182563" indent="-95250" defTabSz="296957">
              <a:lnSpc>
                <a:spcPct val="90000"/>
              </a:lnSpc>
              <a:spcAft>
                <a:spcPct val="35000"/>
              </a:spcAft>
              <a:buFont typeface="+mj-lt"/>
              <a:buAutoNum type="arabicPeriod"/>
              <a:defRPr/>
            </a:pPr>
            <a:r>
              <a:rPr lang="en-GB" sz="1000" dirty="0"/>
              <a:t>‘Abnormal’ letter to GP</a:t>
            </a:r>
          </a:p>
        </p:txBody>
      </p:sp>
      <p:sp>
        <p:nvSpPr>
          <p:cNvPr id="68" name="Freeform 67"/>
          <p:cNvSpPr/>
          <p:nvPr/>
        </p:nvSpPr>
        <p:spPr>
          <a:xfrm>
            <a:off x="7320136" y="4051287"/>
            <a:ext cx="2369824" cy="1000707"/>
          </a:xfrm>
          <a:custGeom>
            <a:avLst/>
            <a:gdLst>
              <a:gd name="connsiteX0" fmla="*/ 0 w 573811"/>
              <a:gd name="connsiteY0" fmla="*/ 0 h 286905"/>
              <a:gd name="connsiteX1" fmla="*/ 573811 w 573811"/>
              <a:gd name="connsiteY1" fmla="*/ 0 h 286905"/>
              <a:gd name="connsiteX2" fmla="*/ 573811 w 573811"/>
              <a:gd name="connsiteY2" fmla="*/ 286905 h 286905"/>
              <a:gd name="connsiteX3" fmla="*/ 0 w 573811"/>
              <a:gd name="connsiteY3" fmla="*/ 286905 h 286905"/>
              <a:gd name="connsiteX4" fmla="*/ 0 w 573811"/>
              <a:gd name="connsiteY4" fmla="*/ 0 h 286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3811" h="286905">
                <a:moveTo>
                  <a:pt x="0" y="0"/>
                </a:moveTo>
                <a:lnTo>
                  <a:pt x="573811" y="0"/>
                </a:lnTo>
                <a:lnTo>
                  <a:pt x="573811" y="286905"/>
                </a:lnTo>
                <a:lnTo>
                  <a:pt x="0" y="286905"/>
                </a:lnTo>
                <a:lnTo>
                  <a:pt x="0" y="0"/>
                </a:lnTo>
                <a:close/>
              </a:path>
            </a:pathLst>
          </a:custGeom>
          <a:solidFill>
            <a:srgbClr val="00B0F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4242" tIns="4242" rIns="4242" bIns="4242" spcCol="1212" anchor="t"/>
          <a:lstStyle/>
          <a:p>
            <a:pPr algn="ctr" defTabSz="296957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1200" b="1" u="sng" dirty="0"/>
              <a:t>Abnormal </a:t>
            </a:r>
          </a:p>
          <a:p>
            <a:pPr algn="ctr" defTabSz="296957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1200" b="1" u="sng" dirty="0"/>
              <a:t>(above near population risk)</a:t>
            </a:r>
          </a:p>
          <a:p>
            <a:pPr marL="182563" indent="-95250" defTabSz="296957">
              <a:lnSpc>
                <a:spcPct val="90000"/>
              </a:lnSpc>
              <a:spcAft>
                <a:spcPct val="35000"/>
              </a:spcAft>
              <a:buFont typeface="+mj-lt"/>
              <a:buAutoNum type="arabicPeriod"/>
              <a:defRPr/>
            </a:pPr>
            <a:r>
              <a:rPr lang="en-GB" sz="1000" dirty="0"/>
              <a:t> Referral to Family History Clinic if appropriate (‘Abnormal’ letter to GP)</a:t>
            </a:r>
          </a:p>
          <a:p>
            <a:pPr marL="182563" indent="-95250" defTabSz="296957">
              <a:lnSpc>
                <a:spcPct val="90000"/>
              </a:lnSpc>
              <a:spcAft>
                <a:spcPct val="35000"/>
              </a:spcAft>
              <a:buFont typeface="+mj-lt"/>
              <a:buAutoNum type="arabicPeriod"/>
              <a:defRPr/>
            </a:pPr>
            <a:r>
              <a:rPr lang="en-GB" sz="1000" dirty="0"/>
              <a:t>Family history assessment documented</a:t>
            </a:r>
          </a:p>
        </p:txBody>
      </p:sp>
      <p:sp>
        <p:nvSpPr>
          <p:cNvPr id="69" name="Freeform 68"/>
          <p:cNvSpPr/>
          <p:nvPr/>
        </p:nvSpPr>
        <p:spPr>
          <a:xfrm>
            <a:off x="2423591" y="5228654"/>
            <a:ext cx="7123977" cy="1557884"/>
          </a:xfrm>
          <a:custGeom>
            <a:avLst/>
            <a:gdLst>
              <a:gd name="connsiteX0" fmla="*/ 0 w 573811"/>
              <a:gd name="connsiteY0" fmla="*/ 0 h 286905"/>
              <a:gd name="connsiteX1" fmla="*/ 573811 w 573811"/>
              <a:gd name="connsiteY1" fmla="*/ 0 h 286905"/>
              <a:gd name="connsiteX2" fmla="*/ 573811 w 573811"/>
              <a:gd name="connsiteY2" fmla="*/ 286905 h 286905"/>
              <a:gd name="connsiteX3" fmla="*/ 0 w 573811"/>
              <a:gd name="connsiteY3" fmla="*/ 286905 h 286905"/>
              <a:gd name="connsiteX4" fmla="*/ 0 w 573811"/>
              <a:gd name="connsiteY4" fmla="*/ 0 h 286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3811" h="286905">
                <a:moveTo>
                  <a:pt x="0" y="0"/>
                </a:moveTo>
                <a:lnTo>
                  <a:pt x="573811" y="0"/>
                </a:lnTo>
                <a:lnTo>
                  <a:pt x="573811" y="286905"/>
                </a:lnTo>
                <a:lnTo>
                  <a:pt x="0" y="2869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4242" tIns="4242" rIns="4242" bIns="4242" spcCol="1212" anchor="ctr"/>
          <a:lstStyle/>
          <a:p>
            <a:endParaRPr lang="en-GB" sz="1100" dirty="0"/>
          </a:p>
          <a:p>
            <a:pPr marL="228600" indent="-228600" algn="ctr">
              <a:buFont typeface="+mj-lt"/>
              <a:buAutoNum type="arabicPeriod"/>
            </a:pPr>
            <a:r>
              <a:rPr lang="en-GB" sz="1400" dirty="0"/>
              <a:t>Send GP appointment outcome</a:t>
            </a:r>
          </a:p>
          <a:p>
            <a:pPr marL="228600" indent="-228600" algn="ctr">
              <a:buFont typeface="+mj-lt"/>
              <a:buAutoNum type="arabicPeriod"/>
            </a:pPr>
            <a:r>
              <a:rPr lang="en-GB" sz="1400" dirty="0"/>
              <a:t>Patient given an A4 wallet/pack containing:</a:t>
            </a:r>
          </a:p>
          <a:p>
            <a:pPr marL="258762" indent="-171450">
              <a:buFont typeface="Arial" panose="020B0604020202020204" pitchFamily="34" charset="0"/>
              <a:buChar char="•"/>
            </a:pPr>
            <a:r>
              <a:rPr lang="en-GB" sz="1100" dirty="0"/>
              <a:t>Outcome letter (as above), family history assessment outcome</a:t>
            </a:r>
          </a:p>
          <a:p>
            <a:pPr marL="258762" indent="-171450">
              <a:buFont typeface="Arial" panose="020B0604020202020204" pitchFamily="34" charset="0"/>
              <a:buChar char="•"/>
            </a:pPr>
            <a:r>
              <a:rPr lang="en-GB" sz="1100" dirty="0"/>
              <a:t>Breast pain leaflet, key facts about breast cancer, Touch, Look, Check booklet</a:t>
            </a:r>
          </a:p>
          <a:p>
            <a:pPr marL="258762" indent="-171450">
              <a:buFont typeface="Arial" panose="020B0604020202020204" pitchFamily="34" charset="0"/>
              <a:buChar char="•"/>
            </a:pPr>
            <a:r>
              <a:rPr lang="en-GB" sz="1100" dirty="0"/>
              <a:t>Over 70’s NHS breast screening programme (referral for mammogram) or Helping  you decide booklet (screening age)</a:t>
            </a:r>
          </a:p>
          <a:p>
            <a:pPr marL="258762" indent="-171450">
              <a:buFont typeface="Arial" panose="020B0604020202020204" pitchFamily="34" charset="0"/>
              <a:buChar char="•"/>
            </a:pPr>
            <a:r>
              <a:rPr lang="en-GB" sz="1100" dirty="0"/>
              <a:t>Patient experience questionnaire to complete before leaving</a:t>
            </a:r>
          </a:p>
          <a:p>
            <a:pPr marL="258762" indent="-171450">
              <a:buFont typeface="Arial" panose="020B0604020202020204" pitchFamily="34" charset="0"/>
              <a:buChar char="•"/>
            </a:pPr>
            <a:r>
              <a:rPr lang="en-GB" sz="1100" dirty="0"/>
              <a:t>If needed, 2ww referral appointment booked</a:t>
            </a:r>
          </a:p>
          <a:p>
            <a:pPr marL="258762" indent="-171450">
              <a:buFont typeface="Arial" panose="020B0604020202020204" pitchFamily="34" charset="0"/>
              <a:buChar char="•"/>
            </a:pPr>
            <a:r>
              <a:rPr lang="en-GB" sz="1100" dirty="0"/>
              <a:t>If referred to Family History  Clinic, patient leaves with family history form with SAE  </a:t>
            </a:r>
          </a:p>
          <a:p>
            <a:pPr algn="ctr" defTabSz="296957">
              <a:lnSpc>
                <a:spcPct val="90000"/>
              </a:lnSpc>
              <a:spcAft>
                <a:spcPct val="35000"/>
              </a:spcAft>
              <a:defRPr/>
            </a:pPr>
            <a:endParaRPr lang="en-GB" sz="900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6096000" y="1124447"/>
            <a:ext cx="0" cy="1440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6096000" y="1657891"/>
            <a:ext cx="0" cy="1146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8343964" y="2727015"/>
            <a:ext cx="0" cy="1256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6400800" y="1429247"/>
            <a:ext cx="0" cy="1440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6101938" y="2219605"/>
            <a:ext cx="0" cy="1440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6096000" y="2655009"/>
            <a:ext cx="0" cy="720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>
            <a:off x="5690514" y="2727015"/>
            <a:ext cx="265345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5704546" y="2727015"/>
            <a:ext cx="0" cy="1256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>
            <a:off x="5087890" y="3356693"/>
            <a:ext cx="13681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>
            <a:off x="5704546" y="3251755"/>
            <a:ext cx="0" cy="978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092280" y="3356693"/>
            <a:ext cx="0" cy="1256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>
            <a:off x="6448555" y="3356693"/>
            <a:ext cx="0" cy="1256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4295800" y="3919365"/>
            <a:ext cx="12961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>
            <a:off x="5081011" y="3793743"/>
            <a:ext cx="0" cy="1256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>
            <a:off x="4295800" y="3919365"/>
            <a:ext cx="0" cy="1256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>
            <a:off x="5591944" y="3919365"/>
            <a:ext cx="0" cy="1256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>
            <a:off x="6132006" y="3919365"/>
            <a:ext cx="12961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>
            <a:off x="6458802" y="3793743"/>
            <a:ext cx="0" cy="1256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>
            <a:off x="6132006" y="3919365"/>
            <a:ext cx="0" cy="1256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>
            <a:off x="7426947" y="3919605"/>
            <a:ext cx="0" cy="1256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>
            <a:off x="4295800" y="4753447"/>
            <a:ext cx="0" cy="5114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>
            <a:off x="5937508" y="5156895"/>
            <a:ext cx="0" cy="1080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 flipH="1">
            <a:off x="7426947" y="5074430"/>
            <a:ext cx="1204" cy="2129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D6E1A3C9-72CB-4AEC-9D2D-A291C344B327}"/>
              </a:ext>
            </a:extLst>
          </p:cNvPr>
          <p:cNvSpPr txBox="1"/>
          <p:nvPr/>
        </p:nvSpPr>
        <p:spPr>
          <a:xfrm>
            <a:off x="3575720" y="188641"/>
            <a:ext cx="5400600" cy="46166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East Midlands Breast Pain Pathway</a:t>
            </a:r>
            <a:endParaRPr lang="en-GB" sz="2400" dirty="0"/>
          </a:p>
        </p:txBody>
      </p:sp>
      <p:sp>
        <p:nvSpPr>
          <p:cNvPr id="3" name="Freeform 13">
            <a:extLst>
              <a:ext uri="{FF2B5EF4-FFF2-40B4-BE49-F238E27FC236}">
                <a16:creationId xmlns:a16="http://schemas.microsoft.com/office/drawing/2014/main" id="{CE3D07C8-12BD-8330-8DEC-FA56196A39D5}"/>
              </a:ext>
            </a:extLst>
          </p:cNvPr>
          <p:cNvSpPr/>
          <p:nvPr/>
        </p:nvSpPr>
        <p:spPr>
          <a:xfrm>
            <a:off x="1683174" y="1423656"/>
            <a:ext cx="2939463" cy="907807"/>
          </a:xfrm>
          <a:custGeom>
            <a:avLst/>
            <a:gdLst>
              <a:gd name="connsiteX0" fmla="*/ 0 w 573811"/>
              <a:gd name="connsiteY0" fmla="*/ 0 h 286905"/>
              <a:gd name="connsiteX1" fmla="*/ 573811 w 573811"/>
              <a:gd name="connsiteY1" fmla="*/ 0 h 286905"/>
              <a:gd name="connsiteX2" fmla="*/ 573811 w 573811"/>
              <a:gd name="connsiteY2" fmla="*/ 286905 h 286905"/>
              <a:gd name="connsiteX3" fmla="*/ 0 w 573811"/>
              <a:gd name="connsiteY3" fmla="*/ 286905 h 286905"/>
              <a:gd name="connsiteX4" fmla="*/ 0 w 573811"/>
              <a:gd name="connsiteY4" fmla="*/ 0 h 286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3811" h="286905">
                <a:moveTo>
                  <a:pt x="0" y="0"/>
                </a:moveTo>
                <a:lnTo>
                  <a:pt x="573811" y="0"/>
                </a:lnTo>
                <a:lnTo>
                  <a:pt x="573811" y="286905"/>
                </a:lnTo>
                <a:lnTo>
                  <a:pt x="0" y="28690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4242" rIns="3600" bIns="4242" spcCol="1212" anchor="ctr"/>
          <a:lstStyle/>
          <a:p>
            <a:pPr defTabSz="296957">
              <a:spcAft>
                <a:spcPct val="35000"/>
              </a:spcAft>
            </a:pPr>
            <a:r>
              <a:rPr lang="en-GB" sz="1200" dirty="0">
                <a:solidFill>
                  <a:schemeClr val="tx1"/>
                </a:solidFill>
                <a:latin typeface="Helvetica" pitchFamily="2" charset="0"/>
              </a:rPr>
              <a:t>Exclusion criteria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tx1"/>
                </a:solidFill>
                <a:latin typeface="Helvetica" pitchFamily="2" charset="0"/>
              </a:rPr>
              <a:t>Personal history of breast cancer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tx1"/>
                </a:solidFill>
                <a:latin typeface="Helvetica" pitchFamily="2" charset="0"/>
              </a:rPr>
              <a:t>Breast implants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tx1"/>
                </a:solidFill>
                <a:latin typeface="Helvetica" pitchFamily="2" charset="0"/>
              </a:rPr>
              <a:t>Male patients</a:t>
            </a:r>
          </a:p>
        </p:txBody>
      </p:sp>
    </p:spTree>
    <p:extLst>
      <p:ext uri="{BB962C8B-B14F-4D97-AF65-F5344CB8AC3E}">
        <p14:creationId xmlns:p14="http://schemas.microsoft.com/office/powerpoint/2010/main" val="29610295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240</Words>
  <Application>Microsoft Office PowerPoint</Application>
  <PresentationFormat>Widescreen</PresentationFormat>
  <Paragraphs>39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Helvetica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Mark Sibbering</dc:creator>
  <cp:lastModifiedBy>Mark Sibbering</cp:lastModifiedBy>
  <cp:revision>2</cp:revision>
  <cp:lastPrinted>2024-08-11T14:03:41Z</cp:lastPrinted>
  <dcterms:created xsi:type="dcterms:W3CDTF">2024-08-11T13:59:48Z</dcterms:created>
  <dcterms:modified xsi:type="dcterms:W3CDTF">2024-08-11T14:15:07Z</dcterms:modified>
</cp:coreProperties>
</file>